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2" r:id="rId2"/>
  </p:sldMasterIdLst>
  <p:notesMasterIdLst>
    <p:notesMasterId r:id="rId21"/>
  </p:notesMasterIdLst>
  <p:sldIdLst>
    <p:sldId id="256" r:id="rId3"/>
    <p:sldId id="272" r:id="rId4"/>
    <p:sldId id="273" r:id="rId5"/>
    <p:sldId id="313" r:id="rId6"/>
    <p:sldId id="290" r:id="rId7"/>
    <p:sldId id="297" r:id="rId8"/>
    <p:sldId id="315" r:id="rId9"/>
    <p:sldId id="314" r:id="rId10"/>
    <p:sldId id="289" r:id="rId11"/>
    <p:sldId id="317" r:id="rId12"/>
    <p:sldId id="316" r:id="rId13"/>
    <p:sldId id="318" r:id="rId14"/>
    <p:sldId id="311" r:id="rId15"/>
    <p:sldId id="320" r:id="rId16"/>
    <p:sldId id="321" r:id="rId17"/>
    <p:sldId id="322" r:id="rId18"/>
    <p:sldId id="279" r:id="rId19"/>
    <p:sldId id="284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2985" autoAdjust="0"/>
  </p:normalViewPr>
  <p:slideViewPr>
    <p:cSldViewPr>
      <p:cViewPr varScale="1">
        <p:scale>
          <a:sx n="155" d="100"/>
          <a:sy n="155" d="100"/>
        </p:scale>
        <p:origin x="1920" y="192"/>
      </p:cViewPr>
      <p:guideLst>
        <p:guide orient="horz" pos="2182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915D26B-6900-514B-AA23-9925251E47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36F49D2-40EE-FF46-8C9F-27A9A8DA2C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7780532-5ED3-1244-B6C5-7F5D42C471D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625EBFA-DF32-FB4B-917E-055C0FEE6FE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A1B917E-7ED6-1E47-9B43-847264C06A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A77DC11-C946-C349-9AFE-882F290DA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  <a:cs typeface="+mn-ea"/>
              </a:defRPr>
            </a:lvl1pPr>
          </a:lstStyle>
          <a:p>
            <a:pPr>
              <a:defRPr/>
            </a:pPr>
            <a:fld id="{44250230-FEA2-3144-B806-C9972EEC8549}" type="slidenum">
              <a:rPr lang="en-US" altLang="x-none"/>
              <a:pPr>
                <a:defRPr/>
              </a:pPr>
              <a:t>‹#›</a:t>
            </a:fld>
            <a:endParaRPr lang="en-US" altLang="x-none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BAE001-0A53-A24F-B4EE-49A77E04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664C91-6FB5-3B45-AA63-5D29BC70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36F479-5F15-8E4D-B766-54CD73CE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2797B-9594-AD4A-B38B-5CC84AB046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704285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092847-6772-3B4C-A890-FC27A14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A9C3ED-4292-5848-9799-C2A19429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F31BCC-8C95-7645-97F6-CCC25BCF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95B3-711D-A342-B7AB-580F968F6E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06134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8307" y="188913"/>
            <a:ext cx="1980406" cy="6192837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826413" cy="6192837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CE37B4-9D07-9346-A5A7-F73735E0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26E78E-15BC-8A47-84A7-D86814E2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C44B7D-B16B-1A43-960B-66808AEC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E0E29-D245-9343-BC20-C44D0E6725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01266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1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67356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094222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966819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7117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563606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18101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04270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73909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52860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46D4E0-C7C0-3544-9AC7-812A452B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467146-39DE-9945-B12A-B6DBE9B8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040FCC-69D8-7D47-858F-8C2831D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9C5DC-2D39-B848-80EF-3ED3CE9CC9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1732554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579287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538125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8307" y="188913"/>
            <a:ext cx="1980406" cy="6192837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826413" cy="6192837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73852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23838-D7F6-B64B-8BF0-B702E60A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696DE8-FCE5-CA43-B744-A385C356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8CD602-BE2B-964D-965E-DFB6C7F8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E3960-E0AD-A84F-99A8-ABF9718F47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043866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7117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B02FB-12AE-EC48-8D6D-5BE7669B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89F79D-20D1-8E4A-A0EB-879D0695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E6BB2B-C1FB-184D-9AE4-6FF2C7F2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0CCC8-C7D9-A146-9EF4-3A74FAF491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0971751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0A92A0-5954-5247-BCB8-50E7A077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B0D8935-69A8-B14E-83B5-01CF7AB7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AC479B-3F8A-054E-AC39-7FF31B96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95F54-EDE4-0540-9509-01FCC017328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362850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2F67A0-8F80-2F4F-B7CD-6C8185EC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15E2D8-AD53-7F4E-8552-305B8909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48DCD59-459D-5149-81DF-EFB9A46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EF38E-212C-DF48-9E02-6AC3B5694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11304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8A7EB8-CACB-1645-A85D-1B8FF668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D8611-E218-414C-B8A4-B0A340D9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AA4112-00CA-E14D-AECA-5A9D50A8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762C-C6B8-2547-A3FF-0010B6A709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65155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8D834-8E6B-0C4D-A2F8-5EAD495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AB219-68A7-4D4C-9B37-55EF08B7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EEB09-9472-A94E-8C50-15DFC650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F3425-A132-094D-AEEA-77DBD55CDF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13464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BA73F-0A46-244B-98D2-8FE2A3AD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88A49-A8E3-F949-A6EB-40774081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06F02-0FD2-ED4C-AAE2-E26CB2F1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22861-F419-B640-86EC-20CA52FE79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09330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 descr="图片2(1)副本.jpg">
            <a:extLst>
              <a:ext uri="{FF2B5EF4-FFF2-40B4-BE49-F238E27FC236}">
                <a16:creationId xmlns:a16="http://schemas.microsoft.com/office/drawing/2014/main" id="{4BE37380-74FD-184A-A8A5-DAEC1FAEB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9742F6C5-AA74-2544-8103-6F2A442EC1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16013" y="188913"/>
            <a:ext cx="6696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67A3769D-64F5-1149-B496-89B1089B68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9" name="Rectangle 4">
            <a:extLst>
              <a:ext uri="{FF2B5EF4-FFF2-40B4-BE49-F238E27FC236}">
                <a16:creationId xmlns:a16="http://schemas.microsoft.com/office/drawing/2014/main" id="{51602EAB-240A-2C41-9CDF-32CE2A913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5">
            <a:extLst>
              <a:ext uri="{FF2B5EF4-FFF2-40B4-BE49-F238E27FC236}">
                <a16:creationId xmlns:a16="http://schemas.microsoft.com/office/drawing/2014/main" id="{53696372-327A-8646-875C-668027263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1" name="Rectangle 6">
            <a:extLst>
              <a:ext uri="{FF2B5EF4-FFF2-40B4-BE49-F238E27FC236}">
                <a16:creationId xmlns:a16="http://schemas.microsoft.com/office/drawing/2014/main" id="{B5E66C02-2C4E-1347-BC22-30F3ADE56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  <a:cs typeface="+mn-ea"/>
              </a:defRPr>
            </a:lvl1pPr>
          </a:lstStyle>
          <a:p>
            <a:pPr>
              <a:defRPr/>
            </a:pPr>
            <a:fld id="{CDBC31B9-7F45-974D-8671-E3537986ECFE}" type="slidenum">
              <a:rPr lang="en-US" altLang="x-none"/>
              <a:pPr>
                <a:defRPr/>
              </a:pPr>
              <a:t>‹#›</a:t>
            </a:fld>
            <a:endParaRPr lang="en-US" altLang="x-none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tsinghua-ppt-template-First副本">
            <a:extLst>
              <a:ext uri="{FF2B5EF4-FFF2-40B4-BE49-F238E27FC236}">
                <a16:creationId xmlns:a16="http://schemas.microsoft.com/office/drawing/2014/main" id="{7E1FCF92-64DA-A745-A847-4E93D706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9237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64AE0DFC-4ACB-2B42-B7D1-68350D4470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16013" y="188913"/>
            <a:ext cx="6696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C10587B-B665-C34F-911D-3C876938F9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time.com/" TargetMode="External"/><Relationship Id="rId2" Type="http://schemas.openxmlformats.org/officeDocument/2006/relationships/hyperlink" Target="https://movie.douban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ovie.douban.com/subject/1292052/?tag=%E8%B1%86%E7%93%A3%E9%AB%98%E5%88%86&amp;from=gaia_video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>
            <a:extLst>
              <a:ext uri="{FF2B5EF4-FFF2-40B4-BE49-F238E27FC236}">
                <a16:creationId xmlns:a16="http://schemas.microsoft.com/office/drawing/2014/main" id="{A118B979-8DB1-4149-AD07-BA4199A1245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132138" y="4652963"/>
            <a:ext cx="5688012" cy="100806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zh-CN" altLang="zh-CN" sz="2800"/>
              <a:t>第三周大作业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9F6DB94-2950-CB4B-8A51-65D84233858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34925" y="1989138"/>
            <a:ext cx="9178925" cy="1368425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大作业三   影视爬虫与检索系统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9144570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(2.1)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系统设计：列表页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需要实现两个页面，即</a:t>
            </a:r>
            <a:r>
              <a:rPr lang="zh-CN" altLang="en-US" sz="2000" b="1" dirty="0">
                <a:solidFill>
                  <a:srgbClr val="FF0000"/>
                </a:solidFill>
              </a:rPr>
              <a:t>影视列表页和演员列表页。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系统主页为影视列表页。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两个列表页通过</a:t>
            </a:r>
            <a:r>
              <a:rPr lang="zh-CN" altLang="en-US" sz="2000" b="1" dirty="0">
                <a:solidFill>
                  <a:srgbClr val="FF0000"/>
                </a:solidFill>
              </a:rPr>
              <a:t>分页</a:t>
            </a:r>
            <a:r>
              <a:rPr lang="zh-CN" altLang="en-US" sz="2000" b="1" dirty="0"/>
              <a:t>方式列出系统中的所有影视和演员，并显示影视或演员的总数量。</a:t>
            </a:r>
            <a:r>
              <a:rPr lang="zh-CN" altLang="en-US" sz="1800" b="1" dirty="0"/>
              <a:t>（首页尾页、页码按钮跳转、输入页码跳转）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列表页中的每个条目需要展示名字和照片（可参考豆瓣的影视列表页）。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点击列表页中的条目可以跳转到对应的影视信息页或演员信息页。</a:t>
            </a:r>
            <a:endParaRPr lang="en-US" altLang="zh-CN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84F65C-6448-F943-9D1A-2EF33761A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49"/>
          <a:stretch/>
        </p:blipFill>
        <p:spPr>
          <a:xfrm>
            <a:off x="3052485" y="5229200"/>
            <a:ext cx="3255500" cy="99347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CFAF803-1520-4C4E-88AE-02D58EEBDD06}"/>
              </a:ext>
            </a:extLst>
          </p:cNvPr>
          <p:cNvGrpSpPr/>
          <p:nvPr/>
        </p:nvGrpSpPr>
        <p:grpSpPr>
          <a:xfrm>
            <a:off x="1798383" y="3645024"/>
            <a:ext cx="5763703" cy="595339"/>
            <a:chOff x="2267744" y="3645024"/>
            <a:chExt cx="5763703" cy="59533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69883A4-304A-344B-A12F-BB295EBD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3645024"/>
              <a:ext cx="4280768" cy="59533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8AFF670-F3EC-E844-9F2B-77D23909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8512" y="3645024"/>
              <a:ext cx="1482935" cy="595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43755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(2.2)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系统设计：影视信息页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系统为每个爬取到的影视创建一个影视信息页，影视信息页包含两部分内容：基本信息与影评。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基本信息</a:t>
            </a:r>
            <a:r>
              <a:rPr lang="zh-CN" altLang="en-US" sz="2000" b="1" dirty="0">
                <a:solidFill>
                  <a:srgbClr val="000000"/>
                </a:solidFill>
              </a:rPr>
              <a:t>：显示名称、演员、照片、简介等信息；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基本信息中的演员列表应以类似列表页中的条目形式展示，显示演员姓名和照片，点击姓名或照片可跳转至演员信息页。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影评</a:t>
            </a:r>
            <a:r>
              <a:rPr lang="zh-CN" altLang="en-US" sz="2000" b="1" dirty="0">
                <a:solidFill>
                  <a:srgbClr val="000000"/>
                </a:solidFill>
              </a:rPr>
              <a:t>：展示该影视的影评信息。</a:t>
            </a:r>
            <a:endParaRPr lang="zh-CN" altLang="zh-CN" sz="1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CDC677-7203-C146-9AF1-0CB02A82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6" y="4005064"/>
            <a:ext cx="4536107" cy="15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721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(2.3)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系统设计：演员信息页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演员信息页包含三部分内容：基本信息、参演影视、合作演员。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基本信息</a:t>
            </a:r>
            <a:r>
              <a:rPr lang="zh-CN" altLang="en-US" sz="2000" b="1" dirty="0">
                <a:solidFill>
                  <a:srgbClr val="000000"/>
                </a:solidFill>
              </a:rPr>
              <a:t>：显示姓名、简介、照片等信息；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参演影视</a:t>
            </a:r>
            <a:r>
              <a:rPr lang="zh-CN" altLang="en-US" sz="2000" b="1" dirty="0">
                <a:solidFill>
                  <a:srgbClr val="000000"/>
                </a:solidFill>
              </a:rPr>
              <a:t>：展示系统中该演员参演的所有影视作品。</a:t>
            </a:r>
            <a:endParaRPr lang="en-US" altLang="zh-CN" sz="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参演影视列表应以类似列表页中的条目形式展示，显示影视名称和图片，点击名称或图片可跳转至影视信息页。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合作演员</a:t>
            </a:r>
            <a:r>
              <a:rPr lang="zh-CN" altLang="en-US" sz="2000" b="1" dirty="0">
                <a:solidFill>
                  <a:srgbClr val="000000"/>
                </a:solidFill>
              </a:rPr>
              <a:t>：展示与该演员合作次数最高的</a:t>
            </a:r>
            <a:r>
              <a:rPr lang="en-US" altLang="zh-CN" sz="2000" b="1" dirty="0">
                <a:solidFill>
                  <a:srgbClr val="000000"/>
                </a:solidFill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</a:rPr>
              <a:t>名其他演员。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合作演员列表应以类似列表页中的条目形式展示，显示演员名、图片和</a:t>
            </a:r>
            <a:r>
              <a:rPr lang="zh-CN" altLang="en-US" sz="1600" b="1" dirty="0">
                <a:solidFill>
                  <a:srgbClr val="FF0000"/>
                </a:solidFill>
              </a:rPr>
              <a:t>合作作品数量</a:t>
            </a:r>
            <a:r>
              <a:rPr lang="zh-CN" altLang="en-US" sz="1600" b="1" dirty="0">
                <a:solidFill>
                  <a:srgbClr val="000000"/>
                </a:solidFill>
              </a:rPr>
              <a:t>，点击演员姓名或图片可跳转至其信息页。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只考虑本系统中的影视作品的合作。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F82FAD-EE57-2D47-9CB1-1C4D2560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5229200"/>
            <a:ext cx="3885011" cy="10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398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(2.4)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系统设计：搜索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搜索功能可单独设计为一个搜索页，或者在前述各页面的顶部设计搜索栏的方式能进行搜索也可。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搜索功能包括一个搜索栏、一个单选组（影视、演员、影评），和一个搜索按钮。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搜索栏输入一个关键词或一段文本（</a:t>
            </a:r>
            <a:r>
              <a:rPr lang="en-US" altLang="zh-CN" sz="2000" b="1" dirty="0"/>
              <a:t>20</a:t>
            </a:r>
            <a:r>
              <a:rPr lang="zh-CN" altLang="en-US" sz="2000" b="1" dirty="0"/>
              <a:t>字以内），根据单选组选项，搜索系统中存在的影视、演员和影评，搜索后跳转到搜索结果页。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搜索考虑的字段包括：</a:t>
            </a:r>
            <a:endParaRPr lang="en-US" altLang="zh-CN" sz="2000" b="1" dirty="0"/>
          </a:p>
          <a:p>
            <a:pPr lvl="2">
              <a:lnSpc>
                <a:spcPct val="150000"/>
              </a:lnSpc>
            </a:pPr>
            <a:r>
              <a:rPr lang="zh-CN" altLang="en-US" sz="1600" b="1" dirty="0"/>
              <a:t>影视：名称、演员名称。</a:t>
            </a:r>
            <a:endParaRPr lang="en-US" altLang="zh-CN" sz="1600" b="1" dirty="0"/>
          </a:p>
          <a:p>
            <a:pPr lvl="2">
              <a:lnSpc>
                <a:spcPct val="150000"/>
              </a:lnSpc>
            </a:pPr>
            <a:r>
              <a:rPr lang="zh-CN" altLang="en-US" sz="1600" b="1" dirty="0"/>
              <a:t>演员：姓名、参演影视名称。</a:t>
            </a:r>
            <a:endParaRPr lang="en-US" altLang="zh-CN" sz="1600" b="1" dirty="0"/>
          </a:p>
          <a:p>
            <a:pPr lvl="2">
              <a:lnSpc>
                <a:spcPct val="150000"/>
              </a:lnSpc>
            </a:pPr>
            <a:r>
              <a:rPr lang="zh-CN" altLang="en-US" sz="1600" b="1" dirty="0"/>
              <a:t>影评：影评文本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10532864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(2.4)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系统设计：搜索举例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1.</a:t>
            </a:r>
            <a:r>
              <a:rPr lang="zh-CN" altLang="en-US" sz="1600" b="1" dirty="0"/>
              <a:t> 搜索</a:t>
            </a:r>
            <a:r>
              <a:rPr lang="en-US" altLang="zh-CN" sz="1600" b="1" dirty="0"/>
              <a:t>【</a:t>
            </a:r>
            <a:r>
              <a:rPr lang="zh-CN" altLang="en-US" sz="1600" b="1" dirty="0"/>
              <a:t>演员</a:t>
            </a:r>
            <a:r>
              <a:rPr lang="en-US" altLang="zh-CN" sz="1600" b="1" dirty="0"/>
              <a:t>】with</a:t>
            </a:r>
            <a:r>
              <a:rPr lang="zh-CN" altLang="en-US" sz="1600" b="1" dirty="0"/>
              <a:t>“莱昂纳多”，搜索结果应该包括“莱昂纳多</a:t>
            </a:r>
            <a:r>
              <a:rPr lang="en-US" altLang="zh-CN" sz="1600" b="1" dirty="0"/>
              <a:t>·</a:t>
            </a:r>
            <a:r>
              <a:rPr lang="zh-CN" altLang="en-US" sz="1600" b="1" dirty="0"/>
              <a:t>迪卡普里奥”。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2.</a:t>
            </a:r>
            <a:r>
              <a:rPr lang="zh-CN" altLang="en-US" sz="1600" b="1" dirty="0"/>
              <a:t> 搜索</a:t>
            </a:r>
            <a:r>
              <a:rPr lang="en-US" altLang="zh-CN" sz="1600" b="1" dirty="0"/>
              <a:t>【</a:t>
            </a:r>
            <a:r>
              <a:rPr lang="zh-CN" altLang="en-US" sz="1600" b="1" dirty="0"/>
              <a:t>影视</a:t>
            </a:r>
            <a:r>
              <a:rPr lang="en-US" altLang="zh-CN" sz="1600" b="1" dirty="0"/>
              <a:t>】with</a:t>
            </a:r>
            <a:r>
              <a:rPr lang="zh-CN" altLang="en-US" sz="1600" b="1" dirty="0"/>
              <a:t>“泰坦尼克”，搜索结果应该包括“泰坦尼克号”。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3.</a:t>
            </a:r>
            <a:r>
              <a:rPr lang="zh-CN" altLang="en-US" sz="1600" b="1" dirty="0"/>
              <a:t> 搜索</a:t>
            </a:r>
            <a:r>
              <a:rPr lang="en-US" altLang="zh-CN" sz="1600" b="1" dirty="0"/>
              <a:t>【</a:t>
            </a:r>
            <a:r>
              <a:rPr lang="zh-CN" altLang="en-US" sz="1600" b="1" dirty="0"/>
              <a:t>影视</a:t>
            </a:r>
            <a:r>
              <a:rPr lang="en-US" altLang="zh-CN" sz="1600" b="1" dirty="0"/>
              <a:t>】with</a:t>
            </a:r>
            <a:r>
              <a:rPr lang="zh-CN" altLang="en-US" sz="1600" b="1" dirty="0"/>
              <a:t>“莱昂纳多”，搜索结果应该包括“泰坦尼克号”等电影。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4.</a:t>
            </a:r>
            <a:r>
              <a:rPr lang="zh-CN" altLang="en-US" sz="1600" b="1" dirty="0"/>
              <a:t> 搜索</a:t>
            </a:r>
            <a:r>
              <a:rPr lang="en-US" altLang="zh-CN" sz="1600" b="1" dirty="0"/>
              <a:t>【</a:t>
            </a:r>
            <a:r>
              <a:rPr lang="zh-CN" altLang="en-US" sz="1600" b="1" dirty="0"/>
              <a:t>演员</a:t>
            </a:r>
            <a:r>
              <a:rPr lang="en-US" altLang="zh-CN" sz="1600" b="1" dirty="0"/>
              <a:t>】with</a:t>
            </a:r>
            <a:r>
              <a:rPr lang="zh-CN" altLang="en-US" sz="1600" b="1" dirty="0"/>
              <a:t>“泰坦尼克”，搜索结果应该包括“莱昂纳多</a:t>
            </a:r>
            <a:r>
              <a:rPr lang="en-US" altLang="zh-CN" sz="1600" b="1" dirty="0"/>
              <a:t>·</a:t>
            </a:r>
            <a:r>
              <a:rPr lang="zh-CN" altLang="en-US" sz="1600" b="1" dirty="0"/>
              <a:t>迪卡普里奥” 等人。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en-US" altLang="zh-CN" sz="1600" b="1" dirty="0"/>
              <a:t>5.</a:t>
            </a:r>
            <a:r>
              <a:rPr lang="zh-CN" altLang="en-US" sz="1600" b="1" dirty="0"/>
              <a:t> 搜索</a:t>
            </a:r>
            <a:r>
              <a:rPr lang="en-US" altLang="zh-CN" sz="1600" b="1" dirty="0"/>
              <a:t>【</a:t>
            </a:r>
            <a:r>
              <a:rPr lang="zh-CN" altLang="en-US" sz="1600" b="1" dirty="0"/>
              <a:t>影评</a:t>
            </a:r>
            <a:r>
              <a:rPr lang="en-US" altLang="zh-CN" sz="1600" b="1" dirty="0"/>
              <a:t>】with</a:t>
            </a:r>
            <a:r>
              <a:rPr lang="zh-CN" altLang="en-US" sz="1600" b="1" dirty="0"/>
              <a:t>“好看的电影”，搜索结果应该包括所有包含“好看的电影”这个字符串的影评。</a:t>
            </a:r>
            <a:endParaRPr lang="en-US" altLang="zh-CN" sz="1600" b="1" dirty="0"/>
          </a:p>
          <a:p>
            <a:pPr lvl="1">
              <a:lnSpc>
                <a:spcPct val="150000"/>
              </a:lnSpc>
            </a:pPr>
            <a:endParaRPr lang="en-US" altLang="zh-CN" sz="1600" b="1" dirty="0"/>
          </a:p>
          <a:p>
            <a:pPr lvl="1">
              <a:lnSpc>
                <a:spcPct val="150000"/>
              </a:lnSpc>
            </a:pPr>
            <a:r>
              <a:rPr lang="zh-CN" altLang="en-US" sz="1800" b="1" dirty="0"/>
              <a:t>搜索只考虑单关键词精确搜索即可，即关键字为原字段字符串的子串。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88606379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(2.4)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系统设计：搜索结果页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搜索结果页包含所有的（影视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演员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影评）搜索结果列表，以</a:t>
            </a:r>
            <a:r>
              <a:rPr lang="zh-CN" altLang="en-US" sz="2000" b="1" dirty="0">
                <a:solidFill>
                  <a:srgbClr val="C00000"/>
                </a:solidFill>
              </a:rPr>
              <a:t>分页</a:t>
            </a:r>
            <a:r>
              <a:rPr lang="zh-CN" altLang="en-US" sz="2000" b="1" dirty="0"/>
              <a:t>形式展示。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搜索结果页中的每个条目设计为超链接格式，点击可跳转到相应信息页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点击影评的搜索结果应该跳转到该影评所在的影视信息页。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搜索结果页需要显示搜索条目数量和搜索花费的时间（后端计时）。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99507227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(3)</a:t>
            </a:r>
            <a:r>
              <a:rPr lang="zh-CN" altLang="en-US" sz="2800" b="1" dirty="0"/>
              <a:t> 注意事项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建议对网页使用</a:t>
            </a:r>
            <a:r>
              <a:rPr lang="en-US" altLang="zh-CN" sz="2000" b="1" dirty="0"/>
              <a:t>CSS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JS</a:t>
            </a:r>
            <a:r>
              <a:rPr lang="zh-CN" altLang="en-US" sz="2000" b="1" dirty="0"/>
              <a:t>进行美化，网页设计效果会有少量加分。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建议对查询功能通过各种技术（建立索引等）进行优化，查询时间过长会有少量扣分。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网站各个页面之间应通过点击控件来跳转，不允许输入</a:t>
            </a:r>
            <a:r>
              <a:rPr lang="en-US" altLang="zh-CN" sz="2000" b="1" dirty="0"/>
              <a:t>URL</a:t>
            </a:r>
            <a:r>
              <a:rPr lang="zh-CN" altLang="en-US" sz="2000" b="1" dirty="0"/>
              <a:t>跳转。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注意网站可能存在的反爬机制，并调整爬虫策略</a:t>
            </a:r>
            <a:endParaRPr lang="en-US" altLang="zh-CN" sz="20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不要野蛮抓取、两次爬取中间建议停顿一定时间</a:t>
            </a:r>
            <a:endParaRPr lang="en-US" altLang="zh-CN" sz="16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设</a:t>
            </a:r>
            <a:r>
              <a:rPr lang="en-US" altLang="zh-CN" sz="1600" b="1" dirty="0"/>
              <a:t>Headers</a:t>
            </a:r>
            <a:r>
              <a:rPr lang="zh-CN" altLang="en-US" sz="1600" b="1" dirty="0"/>
              <a:t>，动态</a:t>
            </a:r>
            <a:r>
              <a:rPr lang="en-US" altLang="zh-CN" sz="1600" b="1" dirty="0"/>
              <a:t>User-Agent</a:t>
            </a:r>
            <a:r>
              <a:rPr lang="zh-CN" altLang="en-US" sz="1600" b="1" dirty="0"/>
              <a:t>头</a:t>
            </a:r>
            <a:endParaRPr lang="en-US" altLang="zh-CN" sz="16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换</a:t>
            </a:r>
            <a:r>
              <a:rPr lang="en-US" altLang="zh-CN" sz="1600" b="1" dirty="0"/>
              <a:t>Cookie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（有条件）代理池</a:t>
            </a:r>
            <a:endParaRPr lang="en-US" altLang="zh-CN" sz="16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不限制爬虫所使用的</a:t>
            </a:r>
            <a:r>
              <a:rPr lang="en-US" altLang="zh-CN" sz="2000" b="1" dirty="0"/>
              <a:t>Python</a:t>
            </a:r>
            <a:r>
              <a:rPr lang="zh-CN" altLang="en-US" sz="2000" b="1" dirty="0"/>
              <a:t>第三方库</a:t>
            </a:r>
            <a:r>
              <a:rPr lang="en-US" altLang="zh-CN" sz="2000" b="1" dirty="0"/>
              <a:t>(bs4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Scrapy</a:t>
            </a:r>
            <a:r>
              <a:rPr lang="zh-CN" altLang="en-US" sz="2000" b="1" dirty="0"/>
              <a:t>等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【</a:t>
            </a:r>
            <a:r>
              <a:rPr lang="zh-CN" altLang="en-US" sz="2000" b="1" dirty="0"/>
              <a:t>考试限制</a:t>
            </a:r>
            <a:r>
              <a:rPr lang="en-US" altLang="zh-CN" sz="2000" b="1" dirty="0"/>
              <a:t>】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333391577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FF95D538-62E9-ED47-B759-9EE8D2AAD7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提交内容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9103EF92-4292-0D40-85A6-7AFE60D7FC9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96875" y="1484313"/>
            <a:ext cx="8353425" cy="4051300"/>
          </a:xfrm>
        </p:spPr>
        <p:txBody>
          <a:bodyPr/>
          <a:lstStyle/>
          <a:p>
            <a:pPr eaLnBrk="1" hangingPunct="1"/>
            <a:r>
              <a:rPr lang="zh-CN" altLang="en-US" sz="2800" b="1" dirty="0"/>
              <a:t>源代码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爬虫代码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 dirty="0"/>
              <a:t>Web</a:t>
            </a:r>
            <a:r>
              <a:rPr lang="zh-CN" altLang="en-US" sz="2000" b="1" dirty="0"/>
              <a:t>工程代码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（爬虫数据无需提交）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文档</a:t>
            </a:r>
            <a:endParaRPr lang="en-US" altLang="zh-CN" sz="28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对每个功能进行介绍展示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爬虫数据总量及查询时间等性能统计信息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各个功能涉及的技术和实现方式</a:t>
            </a:r>
            <a:endParaRPr lang="en-US" altLang="zh-CN" sz="2000" b="1"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>
            <a:extLst>
              <a:ext uri="{FF2B5EF4-FFF2-40B4-BE49-F238E27FC236}">
                <a16:creationId xmlns:a16="http://schemas.microsoft.com/office/drawing/2014/main" id="{83EF6524-7F1B-2F40-9262-80493FCDF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b="1"/>
          </a:p>
        </p:txBody>
      </p:sp>
      <p:sp>
        <p:nvSpPr>
          <p:cNvPr id="29698" name="内容占位符 2">
            <a:extLst>
              <a:ext uri="{FF2B5EF4-FFF2-40B4-BE49-F238E27FC236}">
                <a16:creationId xmlns:a16="http://schemas.microsoft.com/office/drawing/2014/main" id="{2F01336D-5211-B14D-A15B-E66E7D079DA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971550" y="2708275"/>
            <a:ext cx="7921625" cy="25939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800" b="1">
                <a:solidFill>
                  <a:srgbClr val="FF0000"/>
                </a:solidFill>
              </a:rPr>
              <a:t>Thanks and Have Fun</a:t>
            </a:r>
            <a:endParaRPr lang="zh-CN" altLang="en-US" sz="4800" b="1">
              <a:solidFill>
                <a:srgbClr val="FF0000"/>
              </a:solidFill>
            </a:endParaRPr>
          </a:p>
        </p:txBody>
      </p:sp>
      <p:sp>
        <p:nvSpPr>
          <p:cNvPr id="29699" name="矩形 1">
            <a:extLst>
              <a:ext uri="{FF2B5EF4-FFF2-40B4-BE49-F238E27FC236}">
                <a16:creationId xmlns:a16="http://schemas.microsoft.com/office/drawing/2014/main" id="{126BD070-DA6B-3C4A-9943-BA4A4A09A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508500"/>
            <a:ext cx="59039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 dirty="0"/>
              <a:t>如对该作业有任何疑问，请</a:t>
            </a:r>
            <a:r>
              <a:rPr kumimoji="1" lang="en-US" altLang="zh-CN" sz="1800" dirty="0"/>
              <a:t>e-mail</a:t>
            </a:r>
            <a:r>
              <a:rPr kumimoji="1" lang="zh-CN" altLang="en-US" sz="1800" dirty="0"/>
              <a:t>到</a:t>
            </a:r>
            <a:br>
              <a:rPr kumimoji="1" lang="en-US" altLang="zh-CN" sz="1800" dirty="0"/>
            </a:br>
            <a:r>
              <a:rPr kumimoji="1" lang="en-US" altLang="zh-CN" sz="1800" dirty="0"/>
              <a:t>zhaoty17@mails.tsinghua.edu.cn</a:t>
            </a:r>
            <a:endParaRPr lang="zh-CN" altLang="en-US" sz="1800" dirty="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2">
            <a:extLst>
              <a:ext uri="{FF2B5EF4-FFF2-40B4-BE49-F238E27FC236}">
                <a16:creationId xmlns:a16="http://schemas.microsoft.com/office/drawing/2014/main" id="{443288AF-6EDD-A543-AB7A-686984491B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2938" y="0"/>
            <a:ext cx="7772400" cy="914400"/>
          </a:xfrm>
        </p:spPr>
        <p:txBody>
          <a:bodyPr/>
          <a:lstStyle/>
          <a:p>
            <a:pPr algn="ctr" eaLnBrk="1" hangingPunct="1"/>
            <a:r>
              <a:rPr lang="zh-CN" altLang="en-US" sz="4000" b="1"/>
              <a:t>实验目的</a:t>
            </a:r>
            <a:r>
              <a:rPr lang="zh-CN" altLang="en-US" b="1"/>
              <a:t>	</a:t>
            </a:r>
          </a:p>
        </p:txBody>
      </p:sp>
      <p:sp>
        <p:nvSpPr>
          <p:cNvPr id="16386" name="矩形 3">
            <a:extLst>
              <a:ext uri="{FF2B5EF4-FFF2-40B4-BE49-F238E27FC236}">
                <a16:creationId xmlns:a16="http://schemas.microsoft.com/office/drawing/2014/main" id="{04E0D3AC-ABCA-3043-B6BF-9E864D02EC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917700"/>
            <a:ext cx="7772400" cy="37719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</a:t>
            </a:r>
            <a:r>
              <a:rPr lang="en-US" altLang="zh-CN" b="1" dirty="0"/>
              <a:t>Python</a:t>
            </a:r>
            <a:r>
              <a:rPr lang="zh-CN" altLang="en-US" b="1" dirty="0"/>
              <a:t>的简单爬虫功能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掌握用正则表达式提取关键信息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</a:t>
            </a:r>
            <a:r>
              <a:rPr lang="en-US" altLang="zh-CN" b="1" dirty="0"/>
              <a:t>Django</a:t>
            </a:r>
            <a:r>
              <a:rPr lang="zh-CN" altLang="en-US" b="1" dirty="0"/>
              <a:t>的</a:t>
            </a:r>
            <a:r>
              <a:rPr lang="en-US" altLang="zh-CN" b="1" dirty="0"/>
              <a:t>MVC</a:t>
            </a:r>
            <a:r>
              <a:rPr lang="zh-CN" altLang="en-US" b="1" dirty="0"/>
              <a:t>框架思想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编写一个</a:t>
            </a:r>
            <a:r>
              <a:rPr lang="zh-CN" altLang="zh-CN" b="1" dirty="0"/>
              <a:t>信息</a:t>
            </a:r>
            <a:r>
              <a:rPr lang="zh-CN" altLang="en-US" b="1" dirty="0"/>
              <a:t>整合与检索系统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2">
            <a:extLst>
              <a:ext uri="{FF2B5EF4-FFF2-40B4-BE49-F238E27FC236}">
                <a16:creationId xmlns:a16="http://schemas.microsoft.com/office/drawing/2014/main" id="{CD9D64C8-4409-0B4D-B4C7-6A8174E766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131050" cy="820738"/>
          </a:xfrm>
        </p:spPr>
        <p:txBody>
          <a:bodyPr/>
          <a:lstStyle/>
          <a:p>
            <a:pPr algn="ctr" eaLnBrk="1" hangingPunct="1"/>
            <a:r>
              <a:rPr lang="zh-CN" altLang="en-US" sz="4000" b="1"/>
              <a:t>实验内容及要求</a:t>
            </a:r>
          </a:p>
        </p:txBody>
      </p:sp>
      <p:sp>
        <p:nvSpPr>
          <p:cNvPr id="17410" name="矩形 3">
            <a:extLst>
              <a:ext uri="{FF2B5EF4-FFF2-40B4-BE49-F238E27FC236}">
                <a16:creationId xmlns:a16="http://schemas.microsoft.com/office/drawing/2014/main" id="{EA7B84D9-56E3-AF41-9B2B-1D30220C09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3950"/>
            <a:ext cx="9252520" cy="52578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800" b="1" dirty="0"/>
              <a:t>(1) </a:t>
            </a:r>
            <a:r>
              <a:rPr lang="zh-CN" altLang="en-US" sz="2800" b="1" dirty="0"/>
              <a:t>数据爬取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</a:rPr>
              <a:t>中文</a:t>
            </a:r>
            <a:r>
              <a:rPr lang="zh-CN" altLang="en-US" sz="2000" b="1" dirty="0">
                <a:solidFill>
                  <a:srgbClr val="000000"/>
                </a:solidFill>
              </a:rPr>
              <a:t>影评网站中任选，爬取其中的影视信息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/>
            <a:r>
              <a:rPr lang="zh-CN" altLang="en-US" sz="1600" dirty="0"/>
              <a:t>豆瓣电影 </a:t>
            </a:r>
            <a:r>
              <a:rPr lang="en-US" altLang="zh-CN" sz="1600" dirty="0">
                <a:hlinkClick r:id="rId2"/>
              </a:rPr>
              <a:t>https://movie.douban.com/</a:t>
            </a:r>
            <a:r>
              <a:rPr lang="zh-CN" altLang="en-US" sz="1600" dirty="0"/>
              <a:t>  时光网 </a:t>
            </a:r>
            <a:r>
              <a:rPr lang="en-US" altLang="zh-CN" sz="1600" dirty="0">
                <a:hlinkClick r:id="rId3"/>
              </a:rPr>
              <a:t>http://www.mtime.com/</a:t>
            </a:r>
            <a:r>
              <a:rPr lang="zh-CN" altLang="en-US" sz="1600" dirty="0"/>
              <a:t>    </a:t>
            </a:r>
            <a:r>
              <a:rPr lang="zh-CN" altLang="en-US" sz="1600" b="1" dirty="0"/>
              <a:t>等。</a:t>
            </a:r>
            <a:endParaRPr lang="en-US" altLang="zh-CN" sz="2000" b="1" dirty="0"/>
          </a:p>
          <a:p>
            <a:pPr lvl="2"/>
            <a:r>
              <a:rPr lang="zh-CN" altLang="en-US" sz="1600" b="1" dirty="0">
                <a:solidFill>
                  <a:srgbClr val="000000"/>
                </a:solidFill>
              </a:rPr>
              <a:t>爬取的信息至少包括名称、演员、简介、图片</a:t>
            </a:r>
            <a:r>
              <a:rPr lang="en-US" altLang="zh-CN" sz="1600" b="1" dirty="0">
                <a:solidFill>
                  <a:srgbClr val="000000"/>
                </a:solidFill>
              </a:rPr>
              <a:t>1</a:t>
            </a:r>
            <a:r>
              <a:rPr lang="zh-CN" altLang="en-US" sz="1600" b="1" dirty="0">
                <a:solidFill>
                  <a:srgbClr val="000000"/>
                </a:solidFill>
              </a:rPr>
              <a:t>张和网站提供的其他信息。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/>
            <a:r>
              <a:rPr lang="zh-CN" altLang="en-US" sz="1600" b="1" dirty="0">
                <a:solidFill>
                  <a:srgbClr val="000000"/>
                </a:solidFill>
              </a:rPr>
              <a:t>总数量不少于</a:t>
            </a:r>
            <a:r>
              <a:rPr lang="en-US" altLang="zh-CN" sz="1600" b="1" dirty="0">
                <a:solidFill>
                  <a:srgbClr val="000000"/>
                </a:solidFill>
              </a:rPr>
              <a:t>1000</a:t>
            </a:r>
            <a:r>
              <a:rPr lang="zh-CN" altLang="en-US" sz="1600" b="1" dirty="0">
                <a:solidFill>
                  <a:srgbClr val="000000"/>
                </a:solidFill>
              </a:rPr>
              <a:t>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000000"/>
                </a:solidFill>
              </a:rPr>
              <a:t>爬取演员信息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/>
            <a:r>
              <a:rPr lang="zh-CN" altLang="en-US" sz="1600" b="1" dirty="0">
                <a:solidFill>
                  <a:srgbClr val="000000"/>
                </a:solidFill>
              </a:rPr>
              <a:t>同时爬取</a:t>
            </a:r>
            <a:r>
              <a:rPr lang="zh-CN" altLang="en-US" sz="1600" b="1" dirty="0"/>
              <a:t>与已爬到的影视相关的演员信息。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至少包括姓名、简介、个人照片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张</a:t>
            </a:r>
            <a:r>
              <a:rPr lang="zh-CN" altLang="en-US" sz="1600" b="1" dirty="0">
                <a:solidFill>
                  <a:srgbClr val="000000"/>
                </a:solidFill>
              </a:rPr>
              <a:t>和网站提供的其他信息</a:t>
            </a:r>
            <a:r>
              <a:rPr lang="zh-CN" altLang="en-US" sz="1600" b="1" dirty="0"/>
              <a:t>。</a:t>
            </a:r>
            <a:endParaRPr lang="en-US" altLang="zh-CN" sz="1600" b="1" dirty="0"/>
          </a:p>
          <a:p>
            <a:pPr lvl="1"/>
            <a:r>
              <a:rPr lang="zh-CN" altLang="en-US" sz="2000" b="1" dirty="0"/>
              <a:t>爬取相关影评信息</a:t>
            </a:r>
            <a:endParaRPr lang="en-US" altLang="zh-CN" sz="2000" b="1" dirty="0"/>
          </a:p>
          <a:p>
            <a:pPr lvl="2"/>
            <a:r>
              <a:rPr lang="zh-CN" altLang="en-US" sz="1600" b="1" dirty="0"/>
              <a:t>同时爬取与影视相关的影评信息。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每部影视至少爬取</a:t>
            </a:r>
            <a:r>
              <a:rPr lang="en-US" altLang="zh-CN" sz="1600" b="1" dirty="0"/>
              <a:t>5</a:t>
            </a:r>
            <a:r>
              <a:rPr lang="zh-CN" altLang="en-US" sz="1600" b="1" dirty="0"/>
              <a:t>条影评信息。</a:t>
            </a:r>
            <a:endParaRPr lang="en-US" altLang="zh-CN" sz="1600" b="1" dirty="0"/>
          </a:p>
          <a:p>
            <a:pPr lvl="1"/>
            <a:endParaRPr lang="zh-CN" altLang="en-US" sz="2000" b="1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2">
            <a:extLst>
              <a:ext uri="{FF2B5EF4-FFF2-40B4-BE49-F238E27FC236}">
                <a16:creationId xmlns:a16="http://schemas.microsoft.com/office/drawing/2014/main" id="{CD9D64C8-4409-0B4D-B4C7-6A8174E766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131050" cy="820738"/>
          </a:xfrm>
        </p:spPr>
        <p:txBody>
          <a:bodyPr/>
          <a:lstStyle/>
          <a:p>
            <a:pPr algn="ctr" eaLnBrk="1" hangingPunct="1"/>
            <a:r>
              <a:rPr lang="zh-CN" altLang="en-US" sz="4000" b="1"/>
              <a:t>实验内容及要求</a:t>
            </a:r>
          </a:p>
        </p:txBody>
      </p:sp>
      <p:sp>
        <p:nvSpPr>
          <p:cNvPr id="17410" name="矩形 3">
            <a:extLst>
              <a:ext uri="{FF2B5EF4-FFF2-40B4-BE49-F238E27FC236}">
                <a16:creationId xmlns:a16="http://schemas.microsoft.com/office/drawing/2014/main" id="{EA7B84D9-56E3-AF41-9B2B-1D30220C09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3950"/>
            <a:ext cx="9144000" cy="52578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b="1" dirty="0"/>
              <a:t>相关事项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可选取</a:t>
            </a:r>
            <a:r>
              <a:rPr lang="en-US" altLang="zh-CN" sz="2000" b="1" dirty="0">
                <a:solidFill>
                  <a:srgbClr val="000000"/>
                </a:solidFill>
              </a:rPr>
              <a:t>[</a:t>
            </a:r>
            <a:r>
              <a:rPr lang="zh-CN" altLang="en-US" sz="2000" b="1" dirty="0">
                <a:solidFill>
                  <a:srgbClr val="000000"/>
                </a:solidFill>
              </a:rPr>
              <a:t>电影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</a:rPr>
              <a:t>电视剧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</a:rPr>
              <a:t>电视节目</a:t>
            </a:r>
            <a:r>
              <a:rPr lang="en-US" altLang="zh-CN" sz="2000" b="1" dirty="0">
                <a:solidFill>
                  <a:srgbClr val="000000"/>
                </a:solidFill>
              </a:rPr>
              <a:t>/……]</a:t>
            </a:r>
            <a:r>
              <a:rPr lang="zh-CN" altLang="en-US" sz="2000" b="1" dirty="0">
                <a:solidFill>
                  <a:srgbClr val="000000"/>
                </a:solidFill>
              </a:rPr>
              <a:t>中的某一类进行爬取。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爬取影视时只爬取演员信息即可，导演、编剧等其他人员信息不做要求。如果其中演员数量太多，爬取前</a:t>
            </a:r>
            <a:r>
              <a:rPr lang="en-US" altLang="zh-CN" sz="2000" b="1" dirty="0">
                <a:solidFill>
                  <a:srgbClr val="000000"/>
                </a:solidFill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</a:rPr>
              <a:t>个即可。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影评爬取长评或者短评均可，其中的图片等媒体数据不作要求。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爬取后的数据要使用某种规范格式组织存储（例如：数据库、文件系统、</a:t>
            </a:r>
            <a:r>
              <a:rPr lang="en-US" altLang="zh-CN" sz="2000" b="1" dirty="0">
                <a:solidFill>
                  <a:srgbClr val="000000"/>
                </a:solidFill>
              </a:rPr>
              <a:t>json</a:t>
            </a:r>
            <a:r>
              <a:rPr lang="zh-CN" altLang="en-US" sz="2000" b="1" dirty="0">
                <a:solidFill>
                  <a:srgbClr val="000000"/>
                </a:solidFill>
              </a:rPr>
              <a:t>文件、</a:t>
            </a:r>
            <a:r>
              <a:rPr lang="en-US" altLang="zh-CN" sz="2000" b="1" dirty="0">
                <a:solidFill>
                  <a:srgbClr val="000000"/>
                </a:solidFill>
              </a:rPr>
              <a:t>XML</a:t>
            </a:r>
            <a:r>
              <a:rPr lang="zh-CN" altLang="en-US" sz="2000" b="1" dirty="0">
                <a:solidFill>
                  <a:srgbClr val="000000"/>
                </a:solidFill>
              </a:rPr>
              <a:t>文件等）。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8074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2">
            <a:extLst>
              <a:ext uri="{FF2B5EF4-FFF2-40B4-BE49-F238E27FC236}">
                <a16:creationId xmlns:a16="http://schemas.microsoft.com/office/drawing/2014/main" id="{CA99D37C-9A3E-0640-A71F-5B423F1F693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  <a:sym typeface="Arial" panose="020B0604020202020204" pitchFamily="34" charset="0"/>
              </a:rPr>
              <a:t>根节点：</a:t>
            </a:r>
            <a:r>
              <a:rPr lang="zh-CN" altLang="en-US" sz="4000" b="1" dirty="0">
                <a:solidFill>
                  <a:schemeClr val="tx2"/>
                </a:solidFill>
              </a:rPr>
              <a:t>影视列表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2F4A60-9C45-C74E-8123-69BEA5155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5" y="1117655"/>
            <a:ext cx="3888432" cy="514821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2">
            <a:extLst>
              <a:ext uri="{FF2B5EF4-FFF2-40B4-BE49-F238E27FC236}">
                <a16:creationId xmlns:a16="http://schemas.microsoft.com/office/drawing/2014/main" id="{7F7BC4E2-11E3-B747-86F1-77E2768536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</a:rPr>
              <a:t>一个影视信息页面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sp>
        <p:nvSpPr>
          <p:cNvPr id="19459" name="矩形 2">
            <a:extLst>
              <a:ext uri="{FF2B5EF4-FFF2-40B4-BE49-F238E27FC236}">
                <a16:creationId xmlns:a16="http://schemas.microsoft.com/office/drawing/2014/main" id="{462A39A4-4A38-0C47-9456-E9BD6D8D8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3042" y="6334780"/>
            <a:ext cx="60852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https://movie.douban.com/subject/1292052/?tag=%E8%B1%86%E7%93%A3%E9%AB%98%E5%88%86&amp;from=gaia_video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2D83F-7582-5945-869D-0A7D75DDC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20" y="1213485"/>
            <a:ext cx="4747437" cy="50333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006681-80B0-0F43-801F-ACA1102C4227}"/>
              </a:ext>
            </a:extLst>
          </p:cNvPr>
          <p:cNvSpPr/>
          <p:nvPr/>
        </p:nvSpPr>
        <p:spPr>
          <a:xfrm>
            <a:off x="2123728" y="1412776"/>
            <a:ext cx="3456384" cy="216024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716404-C383-A442-9E18-94A8CA86F41A}"/>
              </a:ext>
            </a:extLst>
          </p:cNvPr>
          <p:cNvSpPr/>
          <p:nvPr/>
        </p:nvSpPr>
        <p:spPr>
          <a:xfrm>
            <a:off x="2123728" y="1716747"/>
            <a:ext cx="913762" cy="1352274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930076700">
                  <a:custGeom>
                    <a:avLst/>
                    <a:gdLst>
                      <a:gd name="connsiteX0" fmla="*/ 0 w 913762"/>
                      <a:gd name="connsiteY0" fmla="*/ 0 h 1352274"/>
                      <a:gd name="connsiteX1" fmla="*/ 429468 w 913762"/>
                      <a:gd name="connsiteY1" fmla="*/ 0 h 1352274"/>
                      <a:gd name="connsiteX2" fmla="*/ 913762 w 913762"/>
                      <a:gd name="connsiteY2" fmla="*/ 0 h 1352274"/>
                      <a:gd name="connsiteX3" fmla="*/ 913762 w 913762"/>
                      <a:gd name="connsiteY3" fmla="*/ 423713 h 1352274"/>
                      <a:gd name="connsiteX4" fmla="*/ 913762 w 913762"/>
                      <a:gd name="connsiteY4" fmla="*/ 874471 h 1352274"/>
                      <a:gd name="connsiteX5" fmla="*/ 913762 w 913762"/>
                      <a:gd name="connsiteY5" fmla="*/ 1352274 h 1352274"/>
                      <a:gd name="connsiteX6" fmla="*/ 484294 w 913762"/>
                      <a:gd name="connsiteY6" fmla="*/ 1352274 h 1352274"/>
                      <a:gd name="connsiteX7" fmla="*/ 0 w 913762"/>
                      <a:gd name="connsiteY7" fmla="*/ 1352274 h 1352274"/>
                      <a:gd name="connsiteX8" fmla="*/ 0 w 913762"/>
                      <a:gd name="connsiteY8" fmla="*/ 928561 h 1352274"/>
                      <a:gd name="connsiteX9" fmla="*/ 0 w 913762"/>
                      <a:gd name="connsiteY9" fmla="*/ 518372 h 1352274"/>
                      <a:gd name="connsiteX10" fmla="*/ 0 w 913762"/>
                      <a:gd name="connsiteY10" fmla="*/ 0 h 1352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3762" h="1352274" extrusionOk="0">
                        <a:moveTo>
                          <a:pt x="0" y="0"/>
                        </a:moveTo>
                        <a:cubicBezTo>
                          <a:pt x="114375" y="-13138"/>
                          <a:pt x="232868" y="20274"/>
                          <a:pt x="429468" y="0"/>
                        </a:cubicBezTo>
                        <a:cubicBezTo>
                          <a:pt x="626068" y="-20274"/>
                          <a:pt x="764835" y="36072"/>
                          <a:pt x="913762" y="0"/>
                        </a:cubicBezTo>
                        <a:cubicBezTo>
                          <a:pt x="928834" y="85746"/>
                          <a:pt x="908089" y="274459"/>
                          <a:pt x="913762" y="423713"/>
                        </a:cubicBezTo>
                        <a:cubicBezTo>
                          <a:pt x="919435" y="572967"/>
                          <a:pt x="870938" y="726040"/>
                          <a:pt x="913762" y="874471"/>
                        </a:cubicBezTo>
                        <a:cubicBezTo>
                          <a:pt x="956586" y="1022902"/>
                          <a:pt x="874063" y="1190066"/>
                          <a:pt x="913762" y="1352274"/>
                        </a:cubicBezTo>
                        <a:cubicBezTo>
                          <a:pt x="755591" y="1370924"/>
                          <a:pt x="609154" y="1305699"/>
                          <a:pt x="484294" y="1352274"/>
                        </a:cubicBezTo>
                        <a:cubicBezTo>
                          <a:pt x="359434" y="1398849"/>
                          <a:pt x="212372" y="1335767"/>
                          <a:pt x="0" y="1352274"/>
                        </a:cubicBezTo>
                        <a:cubicBezTo>
                          <a:pt x="-37467" y="1217288"/>
                          <a:pt x="40267" y="1134165"/>
                          <a:pt x="0" y="928561"/>
                        </a:cubicBezTo>
                        <a:cubicBezTo>
                          <a:pt x="-40267" y="722957"/>
                          <a:pt x="18920" y="634585"/>
                          <a:pt x="0" y="518372"/>
                        </a:cubicBezTo>
                        <a:cubicBezTo>
                          <a:pt x="-18920" y="402159"/>
                          <a:pt x="39243" y="1985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3ACDE8-7BB3-0E4B-A517-CAB15C65472A}"/>
              </a:ext>
            </a:extLst>
          </p:cNvPr>
          <p:cNvSpPr/>
          <p:nvPr/>
        </p:nvSpPr>
        <p:spPr>
          <a:xfrm>
            <a:off x="3079530" y="1702676"/>
            <a:ext cx="2259725" cy="2427890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2259725"/>
                      <a:gd name="connsiteY0" fmla="*/ 0 h 2427890"/>
                      <a:gd name="connsiteX1" fmla="*/ 587529 w 2259725"/>
                      <a:gd name="connsiteY1" fmla="*/ 0 h 2427890"/>
                      <a:gd name="connsiteX2" fmla="*/ 1197654 w 2259725"/>
                      <a:gd name="connsiteY2" fmla="*/ 0 h 2427890"/>
                      <a:gd name="connsiteX3" fmla="*/ 1694794 w 2259725"/>
                      <a:gd name="connsiteY3" fmla="*/ 0 h 2427890"/>
                      <a:gd name="connsiteX4" fmla="*/ 2259725 w 2259725"/>
                      <a:gd name="connsiteY4" fmla="*/ 0 h 2427890"/>
                      <a:gd name="connsiteX5" fmla="*/ 2259725 w 2259725"/>
                      <a:gd name="connsiteY5" fmla="*/ 437020 h 2427890"/>
                      <a:gd name="connsiteX6" fmla="*/ 2259725 w 2259725"/>
                      <a:gd name="connsiteY6" fmla="*/ 874040 h 2427890"/>
                      <a:gd name="connsiteX7" fmla="*/ 2259725 w 2259725"/>
                      <a:gd name="connsiteY7" fmla="*/ 1311061 h 2427890"/>
                      <a:gd name="connsiteX8" fmla="*/ 2259725 w 2259725"/>
                      <a:gd name="connsiteY8" fmla="*/ 1796639 h 2427890"/>
                      <a:gd name="connsiteX9" fmla="*/ 2259725 w 2259725"/>
                      <a:gd name="connsiteY9" fmla="*/ 2427890 h 2427890"/>
                      <a:gd name="connsiteX10" fmla="*/ 1672197 w 2259725"/>
                      <a:gd name="connsiteY10" fmla="*/ 2427890 h 2427890"/>
                      <a:gd name="connsiteX11" fmla="*/ 1062071 w 2259725"/>
                      <a:gd name="connsiteY11" fmla="*/ 2427890 h 2427890"/>
                      <a:gd name="connsiteX12" fmla="*/ 0 w 2259725"/>
                      <a:gd name="connsiteY12" fmla="*/ 2427890 h 2427890"/>
                      <a:gd name="connsiteX13" fmla="*/ 0 w 2259725"/>
                      <a:gd name="connsiteY13" fmla="*/ 1893754 h 2427890"/>
                      <a:gd name="connsiteX14" fmla="*/ 0 w 2259725"/>
                      <a:gd name="connsiteY14" fmla="*/ 1359618 h 2427890"/>
                      <a:gd name="connsiteX15" fmla="*/ 0 w 2259725"/>
                      <a:gd name="connsiteY15" fmla="*/ 898319 h 2427890"/>
                      <a:gd name="connsiteX16" fmla="*/ 0 w 2259725"/>
                      <a:gd name="connsiteY16" fmla="*/ 485578 h 2427890"/>
                      <a:gd name="connsiteX17" fmla="*/ 0 w 2259725"/>
                      <a:gd name="connsiteY17" fmla="*/ 0 h 2427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259725" h="2427890" extrusionOk="0">
                        <a:moveTo>
                          <a:pt x="0" y="0"/>
                        </a:moveTo>
                        <a:cubicBezTo>
                          <a:pt x="153062" y="-21422"/>
                          <a:pt x="376497" y="44705"/>
                          <a:pt x="587529" y="0"/>
                        </a:cubicBezTo>
                        <a:cubicBezTo>
                          <a:pt x="798561" y="-44705"/>
                          <a:pt x="913325" y="9807"/>
                          <a:pt x="1197654" y="0"/>
                        </a:cubicBezTo>
                        <a:cubicBezTo>
                          <a:pt x="1481983" y="-9807"/>
                          <a:pt x="1502208" y="10183"/>
                          <a:pt x="1694794" y="0"/>
                        </a:cubicBezTo>
                        <a:cubicBezTo>
                          <a:pt x="1887380" y="-10183"/>
                          <a:pt x="2072786" y="46342"/>
                          <a:pt x="2259725" y="0"/>
                        </a:cubicBezTo>
                        <a:cubicBezTo>
                          <a:pt x="2271940" y="189647"/>
                          <a:pt x="2258855" y="275415"/>
                          <a:pt x="2259725" y="437020"/>
                        </a:cubicBezTo>
                        <a:cubicBezTo>
                          <a:pt x="2260595" y="598625"/>
                          <a:pt x="2208012" y="736283"/>
                          <a:pt x="2259725" y="874040"/>
                        </a:cubicBezTo>
                        <a:cubicBezTo>
                          <a:pt x="2311438" y="1011797"/>
                          <a:pt x="2227077" y="1140480"/>
                          <a:pt x="2259725" y="1311061"/>
                        </a:cubicBezTo>
                        <a:cubicBezTo>
                          <a:pt x="2292373" y="1481642"/>
                          <a:pt x="2204653" y="1553875"/>
                          <a:pt x="2259725" y="1796639"/>
                        </a:cubicBezTo>
                        <a:cubicBezTo>
                          <a:pt x="2314797" y="2039403"/>
                          <a:pt x="2231993" y="2142968"/>
                          <a:pt x="2259725" y="2427890"/>
                        </a:cubicBezTo>
                        <a:cubicBezTo>
                          <a:pt x="2007849" y="2463364"/>
                          <a:pt x="1919371" y="2364509"/>
                          <a:pt x="1672197" y="2427890"/>
                        </a:cubicBezTo>
                        <a:cubicBezTo>
                          <a:pt x="1425023" y="2491271"/>
                          <a:pt x="1366437" y="2372788"/>
                          <a:pt x="1062071" y="2427890"/>
                        </a:cubicBezTo>
                        <a:cubicBezTo>
                          <a:pt x="757705" y="2482992"/>
                          <a:pt x="510577" y="2371036"/>
                          <a:pt x="0" y="2427890"/>
                        </a:cubicBezTo>
                        <a:cubicBezTo>
                          <a:pt x="-52067" y="2215340"/>
                          <a:pt x="32740" y="2133898"/>
                          <a:pt x="0" y="1893754"/>
                        </a:cubicBezTo>
                        <a:cubicBezTo>
                          <a:pt x="-32740" y="1653610"/>
                          <a:pt x="21423" y="1497813"/>
                          <a:pt x="0" y="1359618"/>
                        </a:cubicBezTo>
                        <a:cubicBezTo>
                          <a:pt x="-21423" y="1221423"/>
                          <a:pt x="18170" y="1097355"/>
                          <a:pt x="0" y="898319"/>
                        </a:cubicBezTo>
                        <a:cubicBezTo>
                          <a:pt x="-18170" y="699283"/>
                          <a:pt x="31528" y="620201"/>
                          <a:pt x="0" y="485578"/>
                        </a:cubicBezTo>
                        <a:cubicBezTo>
                          <a:pt x="-31528" y="350955"/>
                          <a:pt x="29967" y="1840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0EA928-63EE-5E42-B7C5-30B825873D94}"/>
              </a:ext>
            </a:extLst>
          </p:cNvPr>
          <p:cNvSpPr/>
          <p:nvPr/>
        </p:nvSpPr>
        <p:spPr>
          <a:xfrm>
            <a:off x="2091559" y="5044966"/>
            <a:ext cx="4582509" cy="1187668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4582509"/>
                      <a:gd name="connsiteY0" fmla="*/ 0 h 1187668"/>
                      <a:gd name="connsiteX1" fmla="*/ 618639 w 4582509"/>
                      <a:gd name="connsiteY1" fmla="*/ 0 h 1187668"/>
                      <a:gd name="connsiteX2" fmla="*/ 1283103 w 4582509"/>
                      <a:gd name="connsiteY2" fmla="*/ 0 h 1187668"/>
                      <a:gd name="connsiteX3" fmla="*/ 1718441 w 4582509"/>
                      <a:gd name="connsiteY3" fmla="*/ 0 h 1187668"/>
                      <a:gd name="connsiteX4" fmla="*/ 2337080 w 4582509"/>
                      <a:gd name="connsiteY4" fmla="*/ 0 h 1187668"/>
                      <a:gd name="connsiteX5" fmla="*/ 2818243 w 4582509"/>
                      <a:gd name="connsiteY5" fmla="*/ 0 h 1187668"/>
                      <a:gd name="connsiteX6" fmla="*/ 3482707 w 4582509"/>
                      <a:gd name="connsiteY6" fmla="*/ 0 h 1187668"/>
                      <a:gd name="connsiteX7" fmla="*/ 3963870 w 4582509"/>
                      <a:gd name="connsiteY7" fmla="*/ 0 h 1187668"/>
                      <a:gd name="connsiteX8" fmla="*/ 4582509 w 4582509"/>
                      <a:gd name="connsiteY8" fmla="*/ 0 h 1187668"/>
                      <a:gd name="connsiteX9" fmla="*/ 4582509 w 4582509"/>
                      <a:gd name="connsiteY9" fmla="*/ 593834 h 1187668"/>
                      <a:gd name="connsiteX10" fmla="*/ 4582509 w 4582509"/>
                      <a:gd name="connsiteY10" fmla="*/ 1187668 h 1187668"/>
                      <a:gd name="connsiteX11" fmla="*/ 3963870 w 4582509"/>
                      <a:gd name="connsiteY11" fmla="*/ 1187668 h 1187668"/>
                      <a:gd name="connsiteX12" fmla="*/ 3345232 w 4582509"/>
                      <a:gd name="connsiteY12" fmla="*/ 1187668 h 1187668"/>
                      <a:gd name="connsiteX13" fmla="*/ 2680768 w 4582509"/>
                      <a:gd name="connsiteY13" fmla="*/ 1187668 h 1187668"/>
                      <a:gd name="connsiteX14" fmla="*/ 2153779 w 4582509"/>
                      <a:gd name="connsiteY14" fmla="*/ 1187668 h 1187668"/>
                      <a:gd name="connsiteX15" fmla="*/ 1718441 w 4582509"/>
                      <a:gd name="connsiteY15" fmla="*/ 1187668 h 1187668"/>
                      <a:gd name="connsiteX16" fmla="*/ 1283103 w 4582509"/>
                      <a:gd name="connsiteY16" fmla="*/ 1187668 h 1187668"/>
                      <a:gd name="connsiteX17" fmla="*/ 756114 w 4582509"/>
                      <a:gd name="connsiteY17" fmla="*/ 1187668 h 1187668"/>
                      <a:gd name="connsiteX18" fmla="*/ 0 w 4582509"/>
                      <a:gd name="connsiteY18" fmla="*/ 1187668 h 1187668"/>
                      <a:gd name="connsiteX19" fmla="*/ 0 w 4582509"/>
                      <a:gd name="connsiteY19" fmla="*/ 570081 h 1187668"/>
                      <a:gd name="connsiteX20" fmla="*/ 0 w 4582509"/>
                      <a:gd name="connsiteY20" fmla="*/ 0 h 1187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582509" h="1187668" extrusionOk="0">
                        <a:moveTo>
                          <a:pt x="0" y="0"/>
                        </a:moveTo>
                        <a:cubicBezTo>
                          <a:pt x="278841" y="-28887"/>
                          <a:pt x="379047" y="54284"/>
                          <a:pt x="618639" y="0"/>
                        </a:cubicBezTo>
                        <a:cubicBezTo>
                          <a:pt x="858231" y="-54284"/>
                          <a:pt x="1092677" y="2066"/>
                          <a:pt x="1283103" y="0"/>
                        </a:cubicBezTo>
                        <a:cubicBezTo>
                          <a:pt x="1473529" y="-2066"/>
                          <a:pt x="1564019" y="22468"/>
                          <a:pt x="1718441" y="0"/>
                        </a:cubicBezTo>
                        <a:cubicBezTo>
                          <a:pt x="1872863" y="-22468"/>
                          <a:pt x="2198266" y="71451"/>
                          <a:pt x="2337080" y="0"/>
                        </a:cubicBezTo>
                        <a:cubicBezTo>
                          <a:pt x="2475894" y="-71451"/>
                          <a:pt x="2683854" y="32668"/>
                          <a:pt x="2818243" y="0"/>
                        </a:cubicBezTo>
                        <a:cubicBezTo>
                          <a:pt x="2952632" y="-32668"/>
                          <a:pt x="3229667" y="9546"/>
                          <a:pt x="3482707" y="0"/>
                        </a:cubicBezTo>
                        <a:cubicBezTo>
                          <a:pt x="3735747" y="-9546"/>
                          <a:pt x="3792247" y="26747"/>
                          <a:pt x="3963870" y="0"/>
                        </a:cubicBezTo>
                        <a:cubicBezTo>
                          <a:pt x="4135493" y="-26747"/>
                          <a:pt x="4322862" y="9571"/>
                          <a:pt x="4582509" y="0"/>
                        </a:cubicBezTo>
                        <a:cubicBezTo>
                          <a:pt x="4605550" y="218815"/>
                          <a:pt x="4534993" y="432105"/>
                          <a:pt x="4582509" y="593834"/>
                        </a:cubicBezTo>
                        <a:cubicBezTo>
                          <a:pt x="4630025" y="755563"/>
                          <a:pt x="4543736" y="895070"/>
                          <a:pt x="4582509" y="1187668"/>
                        </a:cubicBezTo>
                        <a:cubicBezTo>
                          <a:pt x="4315866" y="1240432"/>
                          <a:pt x="4260988" y="1141571"/>
                          <a:pt x="3963870" y="1187668"/>
                        </a:cubicBezTo>
                        <a:cubicBezTo>
                          <a:pt x="3666752" y="1233765"/>
                          <a:pt x="3562399" y="1184364"/>
                          <a:pt x="3345232" y="1187668"/>
                        </a:cubicBezTo>
                        <a:cubicBezTo>
                          <a:pt x="3128065" y="1190972"/>
                          <a:pt x="2980317" y="1111730"/>
                          <a:pt x="2680768" y="1187668"/>
                        </a:cubicBezTo>
                        <a:cubicBezTo>
                          <a:pt x="2381219" y="1263606"/>
                          <a:pt x="2355946" y="1183742"/>
                          <a:pt x="2153779" y="1187668"/>
                        </a:cubicBezTo>
                        <a:cubicBezTo>
                          <a:pt x="1951612" y="1191594"/>
                          <a:pt x="1872152" y="1136773"/>
                          <a:pt x="1718441" y="1187668"/>
                        </a:cubicBezTo>
                        <a:cubicBezTo>
                          <a:pt x="1564730" y="1238563"/>
                          <a:pt x="1481025" y="1181626"/>
                          <a:pt x="1283103" y="1187668"/>
                        </a:cubicBezTo>
                        <a:cubicBezTo>
                          <a:pt x="1085181" y="1193710"/>
                          <a:pt x="990376" y="1171105"/>
                          <a:pt x="756114" y="1187668"/>
                        </a:cubicBezTo>
                        <a:cubicBezTo>
                          <a:pt x="521852" y="1204231"/>
                          <a:pt x="302546" y="1159842"/>
                          <a:pt x="0" y="1187668"/>
                        </a:cubicBezTo>
                        <a:cubicBezTo>
                          <a:pt x="-51324" y="891606"/>
                          <a:pt x="56823" y="791569"/>
                          <a:pt x="0" y="570081"/>
                        </a:cubicBezTo>
                        <a:cubicBezTo>
                          <a:pt x="-56823" y="348593"/>
                          <a:pt x="66404" y="18755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2">
            <a:extLst>
              <a:ext uri="{FF2B5EF4-FFF2-40B4-BE49-F238E27FC236}">
                <a16:creationId xmlns:a16="http://schemas.microsoft.com/office/drawing/2014/main" id="{7F7BC4E2-11E3-B747-86F1-77E2768536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</a:rPr>
              <a:t>影评信息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809F1-E5CB-4A43-8985-E9F7C9D86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762348"/>
            <a:ext cx="4548908" cy="39306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2E7869-B55F-9048-A495-9430C82AE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1365081"/>
            <a:ext cx="3808882" cy="472514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8005886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2">
            <a:extLst>
              <a:ext uri="{FF2B5EF4-FFF2-40B4-BE49-F238E27FC236}">
                <a16:creationId xmlns:a16="http://schemas.microsoft.com/office/drawing/2014/main" id="{7F7BC4E2-11E3-B747-86F1-77E2768536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</a:rPr>
              <a:t>演员信息页面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sp>
        <p:nvSpPr>
          <p:cNvPr id="19459" name="矩形 2">
            <a:extLst>
              <a:ext uri="{FF2B5EF4-FFF2-40B4-BE49-F238E27FC236}">
                <a16:creationId xmlns:a16="http://schemas.microsoft.com/office/drawing/2014/main" id="{462A39A4-4A38-0C47-9456-E9BD6D8D8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6480575"/>
            <a:ext cx="60852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/>
              <a:t>https://</a:t>
            </a:r>
            <a:r>
              <a:rPr lang="en-US" altLang="zh-CN" sz="1400" dirty="0" err="1"/>
              <a:t>movie.douban.com</a:t>
            </a:r>
            <a:r>
              <a:rPr lang="en-US" altLang="zh-CN" sz="1400" dirty="0"/>
              <a:t>/celebrity/1041029/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100DB0-7AF7-D445-B14A-FCD3DF30B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827" y="1125538"/>
            <a:ext cx="6660345" cy="51575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7EF3F0-A352-FB42-83E6-8E4546F898FA}"/>
              </a:ext>
            </a:extLst>
          </p:cNvPr>
          <p:cNvSpPr/>
          <p:nvPr/>
        </p:nvSpPr>
        <p:spPr>
          <a:xfrm>
            <a:off x="2771800" y="1700808"/>
            <a:ext cx="4248472" cy="2492820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4248472"/>
                      <a:gd name="connsiteY0" fmla="*/ 0 h 2492820"/>
                      <a:gd name="connsiteX1" fmla="*/ 573544 w 4248472"/>
                      <a:gd name="connsiteY1" fmla="*/ 0 h 2492820"/>
                      <a:gd name="connsiteX2" fmla="*/ 1189572 w 4248472"/>
                      <a:gd name="connsiteY2" fmla="*/ 0 h 2492820"/>
                      <a:gd name="connsiteX3" fmla="*/ 1593177 w 4248472"/>
                      <a:gd name="connsiteY3" fmla="*/ 0 h 2492820"/>
                      <a:gd name="connsiteX4" fmla="*/ 2166721 w 4248472"/>
                      <a:gd name="connsiteY4" fmla="*/ 0 h 2492820"/>
                      <a:gd name="connsiteX5" fmla="*/ 2612810 w 4248472"/>
                      <a:gd name="connsiteY5" fmla="*/ 0 h 2492820"/>
                      <a:gd name="connsiteX6" fmla="*/ 3228839 w 4248472"/>
                      <a:gd name="connsiteY6" fmla="*/ 0 h 2492820"/>
                      <a:gd name="connsiteX7" fmla="*/ 3674928 w 4248472"/>
                      <a:gd name="connsiteY7" fmla="*/ 0 h 2492820"/>
                      <a:gd name="connsiteX8" fmla="*/ 4248472 w 4248472"/>
                      <a:gd name="connsiteY8" fmla="*/ 0 h 2492820"/>
                      <a:gd name="connsiteX9" fmla="*/ 4248472 w 4248472"/>
                      <a:gd name="connsiteY9" fmla="*/ 498564 h 2492820"/>
                      <a:gd name="connsiteX10" fmla="*/ 4248472 w 4248472"/>
                      <a:gd name="connsiteY10" fmla="*/ 1022056 h 2492820"/>
                      <a:gd name="connsiteX11" fmla="*/ 4248472 w 4248472"/>
                      <a:gd name="connsiteY11" fmla="*/ 1545548 h 2492820"/>
                      <a:gd name="connsiteX12" fmla="*/ 4248472 w 4248472"/>
                      <a:gd name="connsiteY12" fmla="*/ 1969328 h 2492820"/>
                      <a:gd name="connsiteX13" fmla="*/ 4248472 w 4248472"/>
                      <a:gd name="connsiteY13" fmla="*/ 2492820 h 2492820"/>
                      <a:gd name="connsiteX14" fmla="*/ 3674928 w 4248472"/>
                      <a:gd name="connsiteY14" fmla="*/ 2492820 h 2492820"/>
                      <a:gd name="connsiteX15" fmla="*/ 3271323 w 4248472"/>
                      <a:gd name="connsiteY15" fmla="*/ 2492820 h 2492820"/>
                      <a:gd name="connsiteX16" fmla="*/ 2867719 w 4248472"/>
                      <a:gd name="connsiteY16" fmla="*/ 2492820 h 2492820"/>
                      <a:gd name="connsiteX17" fmla="*/ 2379144 w 4248472"/>
                      <a:gd name="connsiteY17" fmla="*/ 2492820 h 2492820"/>
                      <a:gd name="connsiteX18" fmla="*/ 1805601 w 4248472"/>
                      <a:gd name="connsiteY18" fmla="*/ 2492820 h 2492820"/>
                      <a:gd name="connsiteX19" fmla="*/ 1189572 w 4248472"/>
                      <a:gd name="connsiteY19" fmla="*/ 2492820 h 2492820"/>
                      <a:gd name="connsiteX20" fmla="*/ 573544 w 4248472"/>
                      <a:gd name="connsiteY20" fmla="*/ 2492820 h 2492820"/>
                      <a:gd name="connsiteX21" fmla="*/ 0 w 4248472"/>
                      <a:gd name="connsiteY21" fmla="*/ 2492820 h 2492820"/>
                      <a:gd name="connsiteX22" fmla="*/ 0 w 4248472"/>
                      <a:gd name="connsiteY22" fmla="*/ 2044112 h 2492820"/>
                      <a:gd name="connsiteX23" fmla="*/ 0 w 4248472"/>
                      <a:gd name="connsiteY23" fmla="*/ 1620333 h 2492820"/>
                      <a:gd name="connsiteX24" fmla="*/ 0 w 4248472"/>
                      <a:gd name="connsiteY24" fmla="*/ 1121769 h 2492820"/>
                      <a:gd name="connsiteX25" fmla="*/ 0 w 4248472"/>
                      <a:gd name="connsiteY25" fmla="*/ 697990 h 2492820"/>
                      <a:gd name="connsiteX26" fmla="*/ 0 w 4248472"/>
                      <a:gd name="connsiteY26" fmla="*/ 0 h 249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248472" h="2492820" extrusionOk="0">
                        <a:moveTo>
                          <a:pt x="0" y="0"/>
                        </a:moveTo>
                        <a:cubicBezTo>
                          <a:pt x="200996" y="-53960"/>
                          <a:pt x="352898" y="39929"/>
                          <a:pt x="573544" y="0"/>
                        </a:cubicBezTo>
                        <a:cubicBezTo>
                          <a:pt x="794190" y="-39929"/>
                          <a:pt x="965099" y="18196"/>
                          <a:pt x="1189572" y="0"/>
                        </a:cubicBezTo>
                        <a:cubicBezTo>
                          <a:pt x="1414045" y="-18196"/>
                          <a:pt x="1449764" y="40610"/>
                          <a:pt x="1593177" y="0"/>
                        </a:cubicBezTo>
                        <a:cubicBezTo>
                          <a:pt x="1736590" y="-40610"/>
                          <a:pt x="1888796" y="51452"/>
                          <a:pt x="2166721" y="0"/>
                        </a:cubicBezTo>
                        <a:cubicBezTo>
                          <a:pt x="2444646" y="-51452"/>
                          <a:pt x="2510445" y="23584"/>
                          <a:pt x="2612810" y="0"/>
                        </a:cubicBezTo>
                        <a:cubicBezTo>
                          <a:pt x="2715175" y="-23584"/>
                          <a:pt x="3078637" y="71454"/>
                          <a:pt x="3228839" y="0"/>
                        </a:cubicBezTo>
                        <a:cubicBezTo>
                          <a:pt x="3379041" y="-71454"/>
                          <a:pt x="3549228" y="46724"/>
                          <a:pt x="3674928" y="0"/>
                        </a:cubicBezTo>
                        <a:cubicBezTo>
                          <a:pt x="3800628" y="-46724"/>
                          <a:pt x="3983823" y="19542"/>
                          <a:pt x="4248472" y="0"/>
                        </a:cubicBezTo>
                        <a:cubicBezTo>
                          <a:pt x="4278376" y="193823"/>
                          <a:pt x="4190998" y="334478"/>
                          <a:pt x="4248472" y="498564"/>
                        </a:cubicBezTo>
                        <a:cubicBezTo>
                          <a:pt x="4305946" y="662650"/>
                          <a:pt x="4220496" y="862723"/>
                          <a:pt x="4248472" y="1022056"/>
                        </a:cubicBezTo>
                        <a:cubicBezTo>
                          <a:pt x="4276448" y="1181389"/>
                          <a:pt x="4197063" y="1322921"/>
                          <a:pt x="4248472" y="1545548"/>
                        </a:cubicBezTo>
                        <a:cubicBezTo>
                          <a:pt x="4299881" y="1768175"/>
                          <a:pt x="4217072" y="1875853"/>
                          <a:pt x="4248472" y="1969328"/>
                        </a:cubicBezTo>
                        <a:cubicBezTo>
                          <a:pt x="4279872" y="2062803"/>
                          <a:pt x="4185896" y="2373762"/>
                          <a:pt x="4248472" y="2492820"/>
                        </a:cubicBezTo>
                        <a:cubicBezTo>
                          <a:pt x="4116111" y="2511588"/>
                          <a:pt x="3893712" y="2448322"/>
                          <a:pt x="3674928" y="2492820"/>
                        </a:cubicBezTo>
                        <a:cubicBezTo>
                          <a:pt x="3456144" y="2537318"/>
                          <a:pt x="3422934" y="2489917"/>
                          <a:pt x="3271323" y="2492820"/>
                        </a:cubicBezTo>
                        <a:cubicBezTo>
                          <a:pt x="3119712" y="2495723"/>
                          <a:pt x="3050083" y="2453833"/>
                          <a:pt x="2867719" y="2492820"/>
                        </a:cubicBezTo>
                        <a:cubicBezTo>
                          <a:pt x="2685355" y="2531807"/>
                          <a:pt x="2527291" y="2445677"/>
                          <a:pt x="2379144" y="2492820"/>
                        </a:cubicBezTo>
                        <a:cubicBezTo>
                          <a:pt x="2230998" y="2539963"/>
                          <a:pt x="1949266" y="2438893"/>
                          <a:pt x="1805601" y="2492820"/>
                        </a:cubicBezTo>
                        <a:cubicBezTo>
                          <a:pt x="1661936" y="2546747"/>
                          <a:pt x="1327561" y="2448449"/>
                          <a:pt x="1189572" y="2492820"/>
                        </a:cubicBezTo>
                        <a:cubicBezTo>
                          <a:pt x="1051583" y="2537191"/>
                          <a:pt x="867148" y="2471063"/>
                          <a:pt x="573544" y="2492820"/>
                        </a:cubicBezTo>
                        <a:cubicBezTo>
                          <a:pt x="279940" y="2514577"/>
                          <a:pt x="231021" y="2481135"/>
                          <a:pt x="0" y="2492820"/>
                        </a:cubicBezTo>
                        <a:cubicBezTo>
                          <a:pt x="-26697" y="2294292"/>
                          <a:pt x="24383" y="2150323"/>
                          <a:pt x="0" y="2044112"/>
                        </a:cubicBezTo>
                        <a:cubicBezTo>
                          <a:pt x="-24383" y="1937901"/>
                          <a:pt x="44048" y="1822415"/>
                          <a:pt x="0" y="1620333"/>
                        </a:cubicBezTo>
                        <a:cubicBezTo>
                          <a:pt x="-44048" y="1418251"/>
                          <a:pt x="48833" y="1243055"/>
                          <a:pt x="0" y="1121769"/>
                        </a:cubicBezTo>
                        <a:cubicBezTo>
                          <a:pt x="-48833" y="1000483"/>
                          <a:pt x="46164" y="875365"/>
                          <a:pt x="0" y="697990"/>
                        </a:cubicBezTo>
                        <a:cubicBezTo>
                          <a:pt x="-46164" y="520615"/>
                          <a:pt x="43491" y="2383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F982DC-8EF5-5542-A4B1-C75E8D945B42}"/>
              </a:ext>
            </a:extLst>
          </p:cNvPr>
          <p:cNvSpPr/>
          <p:nvPr/>
        </p:nvSpPr>
        <p:spPr>
          <a:xfrm>
            <a:off x="1347648" y="4768897"/>
            <a:ext cx="6272352" cy="1432205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6272352"/>
                      <a:gd name="connsiteY0" fmla="*/ 0 h 1432205"/>
                      <a:gd name="connsiteX1" fmla="*/ 632937 w 6272352"/>
                      <a:gd name="connsiteY1" fmla="*/ 0 h 1432205"/>
                      <a:gd name="connsiteX2" fmla="*/ 1328598 w 6272352"/>
                      <a:gd name="connsiteY2" fmla="*/ 0 h 1432205"/>
                      <a:gd name="connsiteX3" fmla="*/ 1710641 w 6272352"/>
                      <a:gd name="connsiteY3" fmla="*/ 0 h 1432205"/>
                      <a:gd name="connsiteX4" fmla="*/ 2343579 w 6272352"/>
                      <a:gd name="connsiteY4" fmla="*/ 0 h 1432205"/>
                      <a:gd name="connsiteX5" fmla="*/ 2788346 w 6272352"/>
                      <a:gd name="connsiteY5" fmla="*/ 0 h 1432205"/>
                      <a:gd name="connsiteX6" fmla="*/ 3484006 w 6272352"/>
                      <a:gd name="connsiteY6" fmla="*/ 0 h 1432205"/>
                      <a:gd name="connsiteX7" fmla="*/ 3928773 w 6272352"/>
                      <a:gd name="connsiteY7" fmla="*/ 0 h 1432205"/>
                      <a:gd name="connsiteX8" fmla="*/ 4498987 w 6272352"/>
                      <a:gd name="connsiteY8" fmla="*/ 0 h 1432205"/>
                      <a:gd name="connsiteX9" fmla="*/ 5069201 w 6272352"/>
                      <a:gd name="connsiteY9" fmla="*/ 0 h 1432205"/>
                      <a:gd name="connsiteX10" fmla="*/ 5451244 w 6272352"/>
                      <a:gd name="connsiteY10" fmla="*/ 0 h 1432205"/>
                      <a:gd name="connsiteX11" fmla="*/ 6272352 w 6272352"/>
                      <a:gd name="connsiteY11" fmla="*/ 0 h 1432205"/>
                      <a:gd name="connsiteX12" fmla="*/ 6272352 w 6272352"/>
                      <a:gd name="connsiteY12" fmla="*/ 491724 h 1432205"/>
                      <a:gd name="connsiteX13" fmla="*/ 6272352 w 6272352"/>
                      <a:gd name="connsiteY13" fmla="*/ 926159 h 1432205"/>
                      <a:gd name="connsiteX14" fmla="*/ 6272352 w 6272352"/>
                      <a:gd name="connsiteY14" fmla="*/ 1432205 h 1432205"/>
                      <a:gd name="connsiteX15" fmla="*/ 5576691 w 6272352"/>
                      <a:gd name="connsiteY15" fmla="*/ 1432205 h 1432205"/>
                      <a:gd name="connsiteX16" fmla="*/ 5194648 w 6272352"/>
                      <a:gd name="connsiteY16" fmla="*/ 1432205 h 1432205"/>
                      <a:gd name="connsiteX17" fmla="*/ 4687158 w 6272352"/>
                      <a:gd name="connsiteY17" fmla="*/ 1432205 h 1432205"/>
                      <a:gd name="connsiteX18" fmla="*/ 4054220 w 6272352"/>
                      <a:gd name="connsiteY18" fmla="*/ 1432205 h 1432205"/>
                      <a:gd name="connsiteX19" fmla="*/ 3358559 w 6272352"/>
                      <a:gd name="connsiteY19" fmla="*/ 1432205 h 1432205"/>
                      <a:gd name="connsiteX20" fmla="*/ 2662899 w 6272352"/>
                      <a:gd name="connsiteY20" fmla="*/ 1432205 h 1432205"/>
                      <a:gd name="connsiteX21" fmla="*/ 2280855 w 6272352"/>
                      <a:gd name="connsiteY21" fmla="*/ 1432205 h 1432205"/>
                      <a:gd name="connsiteX22" fmla="*/ 1836088 w 6272352"/>
                      <a:gd name="connsiteY22" fmla="*/ 1432205 h 1432205"/>
                      <a:gd name="connsiteX23" fmla="*/ 1140428 w 6272352"/>
                      <a:gd name="connsiteY23" fmla="*/ 1432205 h 1432205"/>
                      <a:gd name="connsiteX24" fmla="*/ 695661 w 6272352"/>
                      <a:gd name="connsiteY24" fmla="*/ 1432205 h 1432205"/>
                      <a:gd name="connsiteX25" fmla="*/ 0 w 6272352"/>
                      <a:gd name="connsiteY25" fmla="*/ 1432205 h 1432205"/>
                      <a:gd name="connsiteX26" fmla="*/ 0 w 6272352"/>
                      <a:gd name="connsiteY26" fmla="*/ 983447 h 1432205"/>
                      <a:gd name="connsiteX27" fmla="*/ 0 w 6272352"/>
                      <a:gd name="connsiteY27" fmla="*/ 520368 h 1432205"/>
                      <a:gd name="connsiteX28" fmla="*/ 0 w 6272352"/>
                      <a:gd name="connsiteY28" fmla="*/ 0 h 1432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272352" h="1432205" extrusionOk="0">
                        <a:moveTo>
                          <a:pt x="0" y="0"/>
                        </a:moveTo>
                        <a:cubicBezTo>
                          <a:pt x="264343" y="-44862"/>
                          <a:pt x="396173" y="62605"/>
                          <a:pt x="632937" y="0"/>
                        </a:cubicBezTo>
                        <a:cubicBezTo>
                          <a:pt x="869701" y="-62605"/>
                          <a:pt x="1112475" y="22991"/>
                          <a:pt x="1328598" y="0"/>
                        </a:cubicBezTo>
                        <a:cubicBezTo>
                          <a:pt x="1544721" y="-22991"/>
                          <a:pt x="1524285" y="13598"/>
                          <a:pt x="1710641" y="0"/>
                        </a:cubicBezTo>
                        <a:cubicBezTo>
                          <a:pt x="1896997" y="-13598"/>
                          <a:pt x="2029312" y="72800"/>
                          <a:pt x="2343579" y="0"/>
                        </a:cubicBezTo>
                        <a:cubicBezTo>
                          <a:pt x="2657846" y="-72800"/>
                          <a:pt x="2690261" y="50612"/>
                          <a:pt x="2788346" y="0"/>
                        </a:cubicBezTo>
                        <a:cubicBezTo>
                          <a:pt x="2886431" y="-50612"/>
                          <a:pt x="3137761" y="38180"/>
                          <a:pt x="3484006" y="0"/>
                        </a:cubicBezTo>
                        <a:cubicBezTo>
                          <a:pt x="3830251" y="-38180"/>
                          <a:pt x="3723150" y="9736"/>
                          <a:pt x="3928773" y="0"/>
                        </a:cubicBezTo>
                        <a:cubicBezTo>
                          <a:pt x="4134396" y="-9736"/>
                          <a:pt x="4262550" y="68195"/>
                          <a:pt x="4498987" y="0"/>
                        </a:cubicBezTo>
                        <a:cubicBezTo>
                          <a:pt x="4735424" y="-68195"/>
                          <a:pt x="4928986" y="28325"/>
                          <a:pt x="5069201" y="0"/>
                        </a:cubicBezTo>
                        <a:cubicBezTo>
                          <a:pt x="5209416" y="-28325"/>
                          <a:pt x="5291772" y="5391"/>
                          <a:pt x="5451244" y="0"/>
                        </a:cubicBezTo>
                        <a:cubicBezTo>
                          <a:pt x="5610716" y="-5391"/>
                          <a:pt x="5960462" y="69971"/>
                          <a:pt x="6272352" y="0"/>
                        </a:cubicBezTo>
                        <a:cubicBezTo>
                          <a:pt x="6278105" y="216535"/>
                          <a:pt x="6249182" y="329435"/>
                          <a:pt x="6272352" y="491724"/>
                        </a:cubicBezTo>
                        <a:cubicBezTo>
                          <a:pt x="6295522" y="654013"/>
                          <a:pt x="6270138" y="825250"/>
                          <a:pt x="6272352" y="926159"/>
                        </a:cubicBezTo>
                        <a:cubicBezTo>
                          <a:pt x="6274566" y="1027068"/>
                          <a:pt x="6256754" y="1209754"/>
                          <a:pt x="6272352" y="1432205"/>
                        </a:cubicBezTo>
                        <a:cubicBezTo>
                          <a:pt x="6006961" y="1485375"/>
                          <a:pt x="5759464" y="1417666"/>
                          <a:pt x="5576691" y="1432205"/>
                        </a:cubicBezTo>
                        <a:cubicBezTo>
                          <a:pt x="5393918" y="1446744"/>
                          <a:pt x="5294945" y="1415063"/>
                          <a:pt x="5194648" y="1432205"/>
                        </a:cubicBezTo>
                        <a:cubicBezTo>
                          <a:pt x="5094351" y="1449347"/>
                          <a:pt x="4819235" y="1396409"/>
                          <a:pt x="4687158" y="1432205"/>
                        </a:cubicBezTo>
                        <a:cubicBezTo>
                          <a:pt x="4555081" y="1468001"/>
                          <a:pt x="4327023" y="1395652"/>
                          <a:pt x="4054220" y="1432205"/>
                        </a:cubicBezTo>
                        <a:cubicBezTo>
                          <a:pt x="3781417" y="1468758"/>
                          <a:pt x="3617767" y="1367293"/>
                          <a:pt x="3358559" y="1432205"/>
                        </a:cubicBezTo>
                        <a:cubicBezTo>
                          <a:pt x="3099351" y="1497117"/>
                          <a:pt x="2819557" y="1408784"/>
                          <a:pt x="2662899" y="1432205"/>
                        </a:cubicBezTo>
                        <a:cubicBezTo>
                          <a:pt x="2506241" y="1455626"/>
                          <a:pt x="2377942" y="1401592"/>
                          <a:pt x="2280855" y="1432205"/>
                        </a:cubicBezTo>
                        <a:cubicBezTo>
                          <a:pt x="2183768" y="1462818"/>
                          <a:pt x="1927584" y="1409094"/>
                          <a:pt x="1836088" y="1432205"/>
                        </a:cubicBezTo>
                        <a:cubicBezTo>
                          <a:pt x="1744592" y="1455316"/>
                          <a:pt x="1306974" y="1393107"/>
                          <a:pt x="1140428" y="1432205"/>
                        </a:cubicBezTo>
                        <a:cubicBezTo>
                          <a:pt x="973882" y="1471303"/>
                          <a:pt x="811023" y="1426431"/>
                          <a:pt x="695661" y="1432205"/>
                        </a:cubicBezTo>
                        <a:cubicBezTo>
                          <a:pt x="580299" y="1437979"/>
                          <a:pt x="344776" y="1370617"/>
                          <a:pt x="0" y="1432205"/>
                        </a:cubicBezTo>
                        <a:cubicBezTo>
                          <a:pt x="-35624" y="1236653"/>
                          <a:pt x="42569" y="1082057"/>
                          <a:pt x="0" y="983447"/>
                        </a:cubicBezTo>
                        <a:cubicBezTo>
                          <a:pt x="-42569" y="884837"/>
                          <a:pt x="21766" y="671779"/>
                          <a:pt x="0" y="520368"/>
                        </a:cubicBezTo>
                        <a:cubicBezTo>
                          <a:pt x="-21766" y="368957"/>
                          <a:pt x="47451" y="2262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9F6DA9-00B6-F149-BE84-0D7B06FAE94A}"/>
              </a:ext>
            </a:extLst>
          </p:cNvPr>
          <p:cNvSpPr/>
          <p:nvPr/>
        </p:nvSpPr>
        <p:spPr>
          <a:xfrm>
            <a:off x="1347648" y="1296160"/>
            <a:ext cx="4592504" cy="352999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4592504"/>
                      <a:gd name="connsiteY0" fmla="*/ 0 h 352999"/>
                      <a:gd name="connsiteX1" fmla="*/ 619988 w 4592504"/>
                      <a:gd name="connsiteY1" fmla="*/ 0 h 352999"/>
                      <a:gd name="connsiteX2" fmla="*/ 1285901 w 4592504"/>
                      <a:gd name="connsiteY2" fmla="*/ 0 h 352999"/>
                      <a:gd name="connsiteX3" fmla="*/ 1722189 w 4592504"/>
                      <a:gd name="connsiteY3" fmla="*/ 0 h 352999"/>
                      <a:gd name="connsiteX4" fmla="*/ 2342177 w 4592504"/>
                      <a:gd name="connsiteY4" fmla="*/ 0 h 352999"/>
                      <a:gd name="connsiteX5" fmla="*/ 2824390 w 4592504"/>
                      <a:gd name="connsiteY5" fmla="*/ 0 h 352999"/>
                      <a:gd name="connsiteX6" fmla="*/ 3490303 w 4592504"/>
                      <a:gd name="connsiteY6" fmla="*/ 0 h 352999"/>
                      <a:gd name="connsiteX7" fmla="*/ 3972516 w 4592504"/>
                      <a:gd name="connsiteY7" fmla="*/ 0 h 352999"/>
                      <a:gd name="connsiteX8" fmla="*/ 4592504 w 4592504"/>
                      <a:gd name="connsiteY8" fmla="*/ 0 h 352999"/>
                      <a:gd name="connsiteX9" fmla="*/ 4592504 w 4592504"/>
                      <a:gd name="connsiteY9" fmla="*/ 352999 h 352999"/>
                      <a:gd name="connsiteX10" fmla="*/ 3972516 w 4592504"/>
                      <a:gd name="connsiteY10" fmla="*/ 352999 h 352999"/>
                      <a:gd name="connsiteX11" fmla="*/ 3306603 w 4592504"/>
                      <a:gd name="connsiteY11" fmla="*/ 352999 h 352999"/>
                      <a:gd name="connsiteX12" fmla="*/ 2686615 w 4592504"/>
                      <a:gd name="connsiteY12" fmla="*/ 352999 h 352999"/>
                      <a:gd name="connsiteX13" fmla="*/ 2020702 w 4592504"/>
                      <a:gd name="connsiteY13" fmla="*/ 352999 h 352999"/>
                      <a:gd name="connsiteX14" fmla="*/ 1492564 w 4592504"/>
                      <a:gd name="connsiteY14" fmla="*/ 352999 h 352999"/>
                      <a:gd name="connsiteX15" fmla="*/ 1056276 w 4592504"/>
                      <a:gd name="connsiteY15" fmla="*/ 352999 h 352999"/>
                      <a:gd name="connsiteX16" fmla="*/ 619988 w 4592504"/>
                      <a:gd name="connsiteY16" fmla="*/ 352999 h 352999"/>
                      <a:gd name="connsiteX17" fmla="*/ 0 w 4592504"/>
                      <a:gd name="connsiteY17" fmla="*/ 352999 h 352999"/>
                      <a:gd name="connsiteX18" fmla="*/ 0 w 4592504"/>
                      <a:gd name="connsiteY18" fmla="*/ 0 h 3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92504" h="352999" extrusionOk="0">
                        <a:moveTo>
                          <a:pt x="0" y="0"/>
                        </a:moveTo>
                        <a:cubicBezTo>
                          <a:pt x="249369" y="-4524"/>
                          <a:pt x="400039" y="25652"/>
                          <a:pt x="619988" y="0"/>
                        </a:cubicBezTo>
                        <a:cubicBezTo>
                          <a:pt x="839937" y="-25652"/>
                          <a:pt x="1105788" y="7699"/>
                          <a:pt x="1285901" y="0"/>
                        </a:cubicBezTo>
                        <a:cubicBezTo>
                          <a:pt x="1466014" y="-7699"/>
                          <a:pt x="1563904" y="52137"/>
                          <a:pt x="1722189" y="0"/>
                        </a:cubicBezTo>
                        <a:cubicBezTo>
                          <a:pt x="1880474" y="-52137"/>
                          <a:pt x="2185273" y="29649"/>
                          <a:pt x="2342177" y="0"/>
                        </a:cubicBezTo>
                        <a:cubicBezTo>
                          <a:pt x="2499081" y="-29649"/>
                          <a:pt x="2654210" y="2369"/>
                          <a:pt x="2824390" y="0"/>
                        </a:cubicBezTo>
                        <a:cubicBezTo>
                          <a:pt x="2994570" y="-2369"/>
                          <a:pt x="3286886" y="78312"/>
                          <a:pt x="3490303" y="0"/>
                        </a:cubicBezTo>
                        <a:cubicBezTo>
                          <a:pt x="3693720" y="-78312"/>
                          <a:pt x="3821646" y="54600"/>
                          <a:pt x="3972516" y="0"/>
                        </a:cubicBezTo>
                        <a:cubicBezTo>
                          <a:pt x="4123386" y="-54600"/>
                          <a:pt x="4309411" y="3611"/>
                          <a:pt x="4592504" y="0"/>
                        </a:cubicBezTo>
                        <a:cubicBezTo>
                          <a:pt x="4620363" y="74161"/>
                          <a:pt x="4556978" y="277394"/>
                          <a:pt x="4592504" y="352999"/>
                        </a:cubicBezTo>
                        <a:cubicBezTo>
                          <a:pt x="4442629" y="369859"/>
                          <a:pt x="4171063" y="305019"/>
                          <a:pt x="3972516" y="352999"/>
                        </a:cubicBezTo>
                        <a:cubicBezTo>
                          <a:pt x="3773969" y="400979"/>
                          <a:pt x="3590078" y="277991"/>
                          <a:pt x="3306603" y="352999"/>
                        </a:cubicBezTo>
                        <a:cubicBezTo>
                          <a:pt x="3023128" y="428007"/>
                          <a:pt x="2859968" y="289430"/>
                          <a:pt x="2686615" y="352999"/>
                        </a:cubicBezTo>
                        <a:cubicBezTo>
                          <a:pt x="2513262" y="416568"/>
                          <a:pt x="2195062" y="305469"/>
                          <a:pt x="2020702" y="352999"/>
                        </a:cubicBezTo>
                        <a:cubicBezTo>
                          <a:pt x="1846342" y="400529"/>
                          <a:pt x="1737198" y="304744"/>
                          <a:pt x="1492564" y="352999"/>
                        </a:cubicBezTo>
                        <a:cubicBezTo>
                          <a:pt x="1247930" y="401254"/>
                          <a:pt x="1175176" y="340603"/>
                          <a:pt x="1056276" y="352999"/>
                        </a:cubicBezTo>
                        <a:cubicBezTo>
                          <a:pt x="937376" y="365395"/>
                          <a:pt x="708564" y="338118"/>
                          <a:pt x="619988" y="352999"/>
                        </a:cubicBezTo>
                        <a:cubicBezTo>
                          <a:pt x="531412" y="367880"/>
                          <a:pt x="170237" y="342685"/>
                          <a:pt x="0" y="352999"/>
                        </a:cubicBezTo>
                        <a:cubicBezTo>
                          <a:pt x="-21933" y="196082"/>
                          <a:pt x="16052" y="1064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24E125-2CD6-A947-BB61-7A88B9734957}"/>
              </a:ext>
            </a:extLst>
          </p:cNvPr>
          <p:cNvSpPr/>
          <p:nvPr/>
        </p:nvSpPr>
        <p:spPr>
          <a:xfrm>
            <a:off x="1347648" y="1700807"/>
            <a:ext cx="1352144" cy="2088233"/>
          </a:xfrm>
          <a:prstGeom prst="rect">
            <a:avLst/>
          </a:pr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80701568">
                  <a:custGeom>
                    <a:avLst/>
                    <a:gdLst>
                      <a:gd name="connsiteX0" fmla="*/ 0 w 1352144"/>
                      <a:gd name="connsiteY0" fmla="*/ 0 h 2088233"/>
                      <a:gd name="connsiteX1" fmla="*/ 464236 w 1352144"/>
                      <a:gd name="connsiteY1" fmla="*/ 0 h 2088233"/>
                      <a:gd name="connsiteX2" fmla="*/ 941994 w 1352144"/>
                      <a:gd name="connsiteY2" fmla="*/ 0 h 2088233"/>
                      <a:gd name="connsiteX3" fmla="*/ 1352144 w 1352144"/>
                      <a:gd name="connsiteY3" fmla="*/ 0 h 2088233"/>
                      <a:gd name="connsiteX4" fmla="*/ 1352144 w 1352144"/>
                      <a:gd name="connsiteY4" fmla="*/ 542941 h 2088233"/>
                      <a:gd name="connsiteX5" fmla="*/ 1352144 w 1352144"/>
                      <a:gd name="connsiteY5" fmla="*/ 1044117 h 2088233"/>
                      <a:gd name="connsiteX6" fmla="*/ 1352144 w 1352144"/>
                      <a:gd name="connsiteY6" fmla="*/ 1524410 h 2088233"/>
                      <a:gd name="connsiteX7" fmla="*/ 1352144 w 1352144"/>
                      <a:gd name="connsiteY7" fmla="*/ 2088233 h 2088233"/>
                      <a:gd name="connsiteX8" fmla="*/ 901429 w 1352144"/>
                      <a:gd name="connsiteY8" fmla="*/ 2088233 h 2088233"/>
                      <a:gd name="connsiteX9" fmla="*/ 450715 w 1352144"/>
                      <a:gd name="connsiteY9" fmla="*/ 2088233 h 2088233"/>
                      <a:gd name="connsiteX10" fmla="*/ 0 w 1352144"/>
                      <a:gd name="connsiteY10" fmla="*/ 2088233 h 2088233"/>
                      <a:gd name="connsiteX11" fmla="*/ 0 w 1352144"/>
                      <a:gd name="connsiteY11" fmla="*/ 1524410 h 2088233"/>
                      <a:gd name="connsiteX12" fmla="*/ 0 w 1352144"/>
                      <a:gd name="connsiteY12" fmla="*/ 1002352 h 2088233"/>
                      <a:gd name="connsiteX13" fmla="*/ 0 w 1352144"/>
                      <a:gd name="connsiteY13" fmla="*/ 0 h 208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52144" h="2088233" extrusionOk="0">
                        <a:moveTo>
                          <a:pt x="0" y="0"/>
                        </a:moveTo>
                        <a:cubicBezTo>
                          <a:pt x="153996" y="-14383"/>
                          <a:pt x="326487" y="24348"/>
                          <a:pt x="464236" y="0"/>
                        </a:cubicBezTo>
                        <a:cubicBezTo>
                          <a:pt x="601985" y="-24348"/>
                          <a:pt x="703422" y="3086"/>
                          <a:pt x="941994" y="0"/>
                        </a:cubicBezTo>
                        <a:cubicBezTo>
                          <a:pt x="1180566" y="-3086"/>
                          <a:pt x="1262400" y="45794"/>
                          <a:pt x="1352144" y="0"/>
                        </a:cubicBezTo>
                        <a:cubicBezTo>
                          <a:pt x="1395750" y="178960"/>
                          <a:pt x="1306694" y="289191"/>
                          <a:pt x="1352144" y="542941"/>
                        </a:cubicBezTo>
                        <a:cubicBezTo>
                          <a:pt x="1397594" y="796691"/>
                          <a:pt x="1328035" y="860057"/>
                          <a:pt x="1352144" y="1044117"/>
                        </a:cubicBezTo>
                        <a:cubicBezTo>
                          <a:pt x="1376253" y="1228177"/>
                          <a:pt x="1345397" y="1320601"/>
                          <a:pt x="1352144" y="1524410"/>
                        </a:cubicBezTo>
                        <a:cubicBezTo>
                          <a:pt x="1358891" y="1728219"/>
                          <a:pt x="1288481" y="1909043"/>
                          <a:pt x="1352144" y="2088233"/>
                        </a:cubicBezTo>
                        <a:cubicBezTo>
                          <a:pt x="1149123" y="2115442"/>
                          <a:pt x="1006666" y="2069443"/>
                          <a:pt x="901429" y="2088233"/>
                        </a:cubicBezTo>
                        <a:cubicBezTo>
                          <a:pt x="796193" y="2107023"/>
                          <a:pt x="645188" y="2053781"/>
                          <a:pt x="450715" y="2088233"/>
                        </a:cubicBezTo>
                        <a:cubicBezTo>
                          <a:pt x="256242" y="2122685"/>
                          <a:pt x="185030" y="2074061"/>
                          <a:pt x="0" y="2088233"/>
                        </a:cubicBezTo>
                        <a:cubicBezTo>
                          <a:pt x="-19744" y="1954323"/>
                          <a:pt x="44467" y="1694812"/>
                          <a:pt x="0" y="1524410"/>
                        </a:cubicBezTo>
                        <a:cubicBezTo>
                          <a:pt x="-44467" y="1354008"/>
                          <a:pt x="9713" y="1209510"/>
                          <a:pt x="0" y="1002352"/>
                        </a:cubicBezTo>
                        <a:cubicBezTo>
                          <a:pt x="-9713" y="795194"/>
                          <a:pt x="73320" y="2857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13582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使用爬取到的信息设计一个网站，用来浏览和查询爬取的影视信息。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网站需要包含以下页面（功能）：</a:t>
            </a:r>
            <a:endParaRPr lang="en-US" altLang="zh-CN" sz="2000" b="1" dirty="0"/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1.</a:t>
            </a:r>
            <a:r>
              <a:rPr lang="zh-CN" altLang="en-US" sz="1600" b="1" dirty="0"/>
              <a:t> 列表页</a:t>
            </a:r>
            <a:endParaRPr lang="en-US" altLang="zh-CN" sz="1600" b="1" dirty="0"/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2.</a:t>
            </a:r>
            <a:r>
              <a:rPr lang="zh-CN" altLang="en-US" sz="1600" b="1" dirty="0"/>
              <a:t> 影视信息页</a:t>
            </a:r>
            <a:endParaRPr lang="en-US" altLang="zh-CN" sz="1600" b="1" dirty="0"/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3.</a:t>
            </a:r>
            <a:r>
              <a:rPr lang="zh-CN" altLang="en-US" sz="1600" b="1" dirty="0"/>
              <a:t> 演员信息页</a:t>
            </a:r>
            <a:endParaRPr lang="en-US" altLang="zh-CN" sz="1600" b="1" dirty="0"/>
          </a:p>
          <a:p>
            <a:pPr lvl="2">
              <a:lnSpc>
                <a:spcPct val="150000"/>
              </a:lnSpc>
            </a:pPr>
            <a:r>
              <a:rPr lang="en-US" altLang="zh-CN" sz="1600" b="1" dirty="0"/>
              <a:t>4.</a:t>
            </a:r>
            <a:r>
              <a:rPr lang="zh-CN" altLang="en-US" sz="1600" b="1" dirty="0"/>
              <a:t> 搜索和搜索结果页</a:t>
            </a:r>
            <a:endParaRPr lang="zh-CN" altLang="zh-CN" sz="600" b="1"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tsinghua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singhua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singhua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singhua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2819</TotalTime>
  <Pages>0</Pages>
  <Words>1355</Words>
  <Characters>0</Characters>
  <Application>Microsoft Macintosh PowerPoint</Application>
  <DocSecurity>0</DocSecurity>
  <PresentationFormat>全屏显示(4:3)</PresentationFormat>
  <Lines>0</Lines>
  <Paragraphs>111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DejaVu Sans</vt:lpstr>
      <vt:lpstr>Arial</vt:lpstr>
      <vt:lpstr>tsinghua-template</vt:lpstr>
      <vt:lpstr>1_tsinghua-template</vt:lpstr>
      <vt:lpstr>大作业三   影视爬虫与检索系统</vt:lpstr>
      <vt:lpstr>实验目的 </vt:lpstr>
      <vt:lpstr>实验内容及要求</vt:lpstr>
      <vt:lpstr>实验内容及要求</vt:lpstr>
      <vt:lpstr>PowerPoint 演示文稿</vt:lpstr>
      <vt:lpstr>PowerPoint 演示文稿</vt:lpstr>
      <vt:lpstr>PowerPoint 演示文稿</vt:lpstr>
      <vt:lpstr>PowerPoint 演示文稿</vt:lpstr>
      <vt:lpstr>实验内容及要求</vt:lpstr>
      <vt:lpstr>实验内容及要求</vt:lpstr>
      <vt:lpstr>实验内容及要求</vt:lpstr>
      <vt:lpstr>实验内容及要求</vt:lpstr>
      <vt:lpstr>实验内容及要求</vt:lpstr>
      <vt:lpstr>实验内容及要求</vt:lpstr>
      <vt:lpstr>实验内容及要求</vt:lpstr>
      <vt:lpstr>实验内容及要求</vt:lpstr>
      <vt:lpstr>提交内容</vt:lpstr>
      <vt:lpstr>PowerPoint 演示文稿</vt:lpstr>
    </vt:vector>
  </TitlesOfParts>
  <Manager/>
  <Company>MSPRC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洢⻯ϵͳʾ</dc:title>
  <dc:subject/>
  <dc:creator>Administrator</dc:creator>
  <cp:keywords/>
  <dc:description/>
  <cp:lastModifiedBy>赵 天宇</cp:lastModifiedBy>
  <cp:revision>321</cp:revision>
  <dcterms:created xsi:type="dcterms:W3CDTF">2010-07-19T08:18:18Z</dcterms:created>
  <dcterms:modified xsi:type="dcterms:W3CDTF">2020-09-06T01:26:12Z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1033-10.1.0.5503</vt:lpwstr>
  </property>
</Properties>
</file>